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sldIdLst>
    <p:sldId id="258" r:id="rId2"/>
    <p:sldId id="264" r:id="rId3"/>
    <p:sldId id="502" r:id="rId4"/>
    <p:sldId id="265" r:id="rId5"/>
    <p:sldId id="261" r:id="rId6"/>
    <p:sldId id="262" r:id="rId7"/>
    <p:sldId id="270" r:id="rId8"/>
    <p:sldId id="256" r:id="rId9"/>
    <p:sldId id="349" r:id="rId10"/>
    <p:sldId id="404" r:id="rId11"/>
    <p:sldId id="359" r:id="rId12"/>
    <p:sldId id="405" r:id="rId13"/>
    <p:sldId id="290" r:id="rId14"/>
    <p:sldId id="298" r:id="rId15"/>
    <p:sldId id="407" r:id="rId16"/>
    <p:sldId id="408" r:id="rId17"/>
    <p:sldId id="406" r:id="rId18"/>
    <p:sldId id="438" r:id="rId19"/>
    <p:sldId id="374" r:id="rId20"/>
    <p:sldId id="313" r:id="rId21"/>
    <p:sldId id="314" r:id="rId22"/>
    <p:sldId id="400" r:id="rId23"/>
    <p:sldId id="318" r:id="rId24"/>
    <p:sldId id="370" r:id="rId25"/>
    <p:sldId id="339" r:id="rId26"/>
    <p:sldId id="376" r:id="rId27"/>
    <p:sldId id="381" r:id="rId28"/>
    <p:sldId id="409" r:id="rId29"/>
    <p:sldId id="388" r:id="rId30"/>
    <p:sldId id="410" r:id="rId31"/>
    <p:sldId id="319" r:id="rId32"/>
    <p:sldId id="436" r:id="rId33"/>
    <p:sldId id="414" r:id="rId34"/>
    <p:sldId id="503" r:id="rId35"/>
    <p:sldId id="506" r:id="rId36"/>
    <p:sldId id="505" r:id="rId37"/>
    <p:sldId id="493" r:id="rId38"/>
    <p:sldId id="397" r:id="rId39"/>
    <p:sldId id="385" r:id="rId40"/>
    <p:sldId id="437" r:id="rId41"/>
    <p:sldId id="398" r:id="rId42"/>
    <p:sldId id="420" r:id="rId43"/>
    <p:sldId id="421" r:id="rId44"/>
    <p:sldId id="411" r:id="rId45"/>
    <p:sldId id="458" r:id="rId46"/>
    <p:sldId id="459" r:id="rId47"/>
    <p:sldId id="453" r:id="rId48"/>
    <p:sldId id="460" r:id="rId49"/>
    <p:sldId id="461" r:id="rId50"/>
    <p:sldId id="462" r:id="rId51"/>
    <p:sldId id="463" r:id="rId52"/>
    <p:sldId id="464" r:id="rId53"/>
    <p:sldId id="468" r:id="rId54"/>
    <p:sldId id="465" r:id="rId55"/>
    <p:sldId id="467" r:id="rId56"/>
    <p:sldId id="469" r:id="rId57"/>
    <p:sldId id="470" r:id="rId58"/>
    <p:sldId id="471" r:id="rId59"/>
    <p:sldId id="480" r:id="rId60"/>
    <p:sldId id="472" r:id="rId61"/>
    <p:sldId id="479" r:id="rId62"/>
    <p:sldId id="475" r:id="rId63"/>
    <p:sldId id="476" r:id="rId64"/>
    <p:sldId id="413" r:id="rId65"/>
    <p:sldId id="377" r:id="rId66"/>
    <p:sldId id="353" r:id="rId67"/>
    <p:sldId id="392" r:id="rId68"/>
    <p:sldId id="403" r:id="rId69"/>
    <p:sldId id="481" r:id="rId70"/>
    <p:sldId id="422" r:id="rId71"/>
    <p:sldId id="482" r:id="rId72"/>
    <p:sldId id="424" r:id="rId73"/>
    <p:sldId id="473" r:id="rId74"/>
    <p:sldId id="483" r:id="rId75"/>
    <p:sldId id="477" r:id="rId76"/>
    <p:sldId id="478" r:id="rId77"/>
    <p:sldId id="484" r:id="rId78"/>
    <p:sldId id="485" r:id="rId79"/>
    <p:sldId id="486" r:id="rId80"/>
    <p:sldId id="487" r:id="rId81"/>
    <p:sldId id="488" r:id="rId82"/>
    <p:sldId id="432" r:id="rId83"/>
    <p:sldId id="489" r:id="rId84"/>
    <p:sldId id="494" r:id="rId85"/>
    <p:sldId id="495" r:id="rId86"/>
    <p:sldId id="419" r:id="rId87"/>
    <p:sldId id="425" r:id="rId88"/>
    <p:sldId id="499" r:id="rId89"/>
    <p:sldId id="500" r:id="rId90"/>
    <p:sldId id="426" r:id="rId91"/>
    <p:sldId id="497" r:id="rId92"/>
    <p:sldId id="451" r:id="rId93"/>
    <p:sldId id="431" r:id="rId94"/>
    <p:sldId id="496" r:id="rId95"/>
    <p:sldId id="491" r:id="rId96"/>
    <p:sldId id="300" r:id="rId97"/>
    <p:sldId id="490" r:id="rId98"/>
    <p:sldId id="501" r:id="rId99"/>
    <p:sldId id="492" r:id="rId100"/>
    <p:sldId id="259" r:id="rId101"/>
    <p:sldId id="260"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657" autoAdjust="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58CDE-0E66-4DEF-A0E5-DB3A5D2E3200}" type="datetimeFigureOut">
              <a:rPr lang="en-GB" smtClean="0"/>
              <a:t>15/10/2021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509A84-AA3C-4857-9329-006DA901EFDE}" type="slidenum">
              <a:rPr lang="en-GB" smtClean="0"/>
              <a:t>‹#›</a:t>
            </a:fld>
            <a:endParaRPr lang="en-GB"/>
          </a:p>
        </p:txBody>
      </p:sp>
    </p:spTree>
    <p:extLst>
      <p:ext uri="{BB962C8B-B14F-4D97-AF65-F5344CB8AC3E}">
        <p14:creationId xmlns:p14="http://schemas.microsoft.com/office/powerpoint/2010/main" val="285744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youtu.be/AIvlNNFQLEk"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Paljud on ise </a:t>
            </a:r>
            <a:r>
              <a:rPr lang="et-EE" dirty="0" err="1"/>
              <a:t>EEGd</a:t>
            </a:r>
            <a:r>
              <a:rPr lang="et-EE" dirty="0"/>
              <a:t> mõõtnud?</a:t>
            </a:r>
          </a:p>
          <a:p>
            <a:r>
              <a:rPr lang="et-EE" dirty="0"/>
              <a:t>Paljud on EEG mõõtmist pealt kogenud?</a:t>
            </a:r>
          </a:p>
          <a:p>
            <a:r>
              <a:rPr lang="et-EE" dirty="0"/>
              <a:t>Paljud on pealt näinud?</a:t>
            </a:r>
          </a:p>
          <a:p>
            <a:endParaRPr lang="et-EE" dirty="0"/>
          </a:p>
          <a:p>
            <a:r>
              <a:rPr lang="en-GB" dirty="0"/>
              <a:t>https://www.popularmechanics.com/science/health/a32493472/tattoo-eeg-measure-brain-waves/</a:t>
            </a:r>
          </a:p>
        </p:txBody>
      </p:sp>
      <p:sp>
        <p:nvSpPr>
          <p:cNvPr id="4" name="Slide Number Placeholder 3"/>
          <p:cNvSpPr>
            <a:spLocks noGrp="1"/>
          </p:cNvSpPr>
          <p:nvPr>
            <p:ph type="sldNum" sz="quarter" idx="5"/>
          </p:nvPr>
        </p:nvSpPr>
        <p:spPr/>
        <p:txBody>
          <a:bodyPr/>
          <a:lstStyle/>
          <a:p>
            <a:fld id="{C70DBB40-07F4-41F1-A3FA-47B5165E7B3E}" type="slidenum">
              <a:rPr lang="en-GB" smtClean="0"/>
              <a:t>8</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Doustkouhi</a:t>
            </a:r>
            <a:r>
              <a:rPr lang="en-GB" sz="1200" b="0" i="0" kern="1200" dirty="0">
                <a:solidFill>
                  <a:schemeClr val="tx1"/>
                </a:solidFill>
                <a:effectLst/>
                <a:latin typeface="+mn-lt"/>
                <a:ea typeface="+mn-ea"/>
                <a:cs typeface="+mn-cs"/>
              </a:rPr>
              <a:t>, S. M., Turnbull, P. R., &amp; Dakin, S. C. (2020). The effect of refractive error on optokinetic nystagmus.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Dayton, G. O., Jones, M. H., </a:t>
            </a:r>
            <a:r>
              <a:rPr lang="en-GB" sz="1200" b="0" i="0" kern="1200" dirty="0" err="1">
                <a:solidFill>
                  <a:schemeClr val="tx1"/>
                </a:solidFill>
                <a:effectLst/>
                <a:latin typeface="+mn-lt"/>
                <a:ea typeface="+mn-ea"/>
                <a:cs typeface="+mn-cs"/>
              </a:rPr>
              <a:t>Aiu</a:t>
            </a:r>
            <a:r>
              <a:rPr lang="en-GB" sz="1200" b="0" i="0" kern="1200" dirty="0">
                <a:solidFill>
                  <a:schemeClr val="tx1"/>
                </a:solidFill>
                <a:effectLst/>
                <a:latin typeface="+mn-lt"/>
                <a:ea typeface="+mn-ea"/>
                <a:cs typeface="+mn-cs"/>
              </a:rPr>
              <a:t>, P., Rawson, R. A., Steele, B., &amp; Rose, M. (1964). Developmental study of coordinated eye movements in the human infant: I. Visual acuity in the </a:t>
            </a:r>
            <a:r>
              <a:rPr lang="en-GB" sz="1200" b="0" i="0" kern="1200" dirty="0" err="1">
                <a:solidFill>
                  <a:schemeClr val="tx1"/>
                </a:solidFill>
                <a:effectLst/>
                <a:latin typeface="+mn-lt"/>
                <a:ea typeface="+mn-ea"/>
                <a:cs typeface="+mn-cs"/>
              </a:rPr>
              <a:t>newborn</a:t>
            </a:r>
            <a:r>
              <a:rPr lang="en-GB" sz="1200" b="0" i="0" kern="1200" dirty="0">
                <a:solidFill>
                  <a:schemeClr val="tx1"/>
                </a:solidFill>
                <a:effectLst/>
                <a:latin typeface="+mn-lt"/>
                <a:ea typeface="+mn-ea"/>
                <a:cs typeface="+mn-cs"/>
              </a:rPr>
              <a:t> human: A study based on induced optokinetic nystagmus recorded by electro-oculography. </a:t>
            </a:r>
            <a:r>
              <a:rPr lang="en-GB" sz="1200" b="0" i="1" kern="1200" dirty="0">
                <a:solidFill>
                  <a:schemeClr val="tx1"/>
                </a:solidFill>
                <a:effectLst/>
                <a:latin typeface="+mn-lt"/>
                <a:ea typeface="+mn-ea"/>
                <a:cs typeface="+mn-cs"/>
              </a:rPr>
              <a:t>Archives of Ophthalmology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71</a:t>
            </a:r>
            <a:r>
              <a:rPr lang="en-GB" sz="1200" b="0" i="0" kern="1200" dirty="0">
                <a:solidFill>
                  <a:schemeClr val="tx1"/>
                </a:solidFill>
                <a:effectLst/>
                <a:latin typeface="+mn-lt"/>
                <a:ea typeface="+mn-ea"/>
                <a:cs typeface="+mn-cs"/>
              </a:rPr>
              <a:t>(6), 865-870.</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25</a:t>
            </a:fld>
            <a:endParaRPr lang="en-GB"/>
          </a:p>
        </p:txBody>
      </p:sp>
    </p:spTree>
    <p:extLst>
      <p:ext uri="{BB962C8B-B14F-4D97-AF65-F5344CB8AC3E}">
        <p14:creationId xmlns:p14="http://schemas.microsoft.com/office/powerpoint/2010/main" val="777296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https://www.online-tech-tips.com/computer-tips/why-would-you-want-a-crt-monitor-in-2019/</a:t>
            </a:r>
          </a:p>
        </p:txBody>
      </p:sp>
      <p:sp>
        <p:nvSpPr>
          <p:cNvPr id="4" name="Slide Number Placeholder 3"/>
          <p:cNvSpPr>
            <a:spLocks noGrp="1"/>
          </p:cNvSpPr>
          <p:nvPr>
            <p:ph type="sldNum" sz="quarter" idx="5"/>
          </p:nvPr>
        </p:nvSpPr>
        <p:spPr/>
        <p:txBody>
          <a:bodyPr/>
          <a:lstStyle/>
          <a:p>
            <a:fld id="{C70DBB40-07F4-41F1-A3FA-47B5165E7B3E}" type="slidenum">
              <a:rPr lang="en-GB" smtClean="0"/>
              <a:t>26</a:t>
            </a:fld>
            <a:endParaRPr lang="en-GB"/>
          </a:p>
        </p:txBody>
      </p:sp>
    </p:spTree>
    <p:extLst>
      <p:ext uri="{BB962C8B-B14F-4D97-AF65-F5344CB8AC3E}">
        <p14:creationId xmlns:p14="http://schemas.microsoft.com/office/powerpoint/2010/main" val="379995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31</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Kranjec, J., </a:t>
            </a:r>
            <a:r>
              <a:rPr lang="en-GB" sz="1200" b="0" i="0" kern="1200" dirty="0" err="1">
                <a:solidFill>
                  <a:schemeClr val="tx1"/>
                </a:solidFill>
                <a:effectLst/>
                <a:latin typeface="+mn-lt"/>
                <a:ea typeface="+mn-ea"/>
                <a:cs typeface="+mn-cs"/>
              </a:rPr>
              <a:t>Beguš</a:t>
            </a:r>
            <a:r>
              <a:rPr lang="en-GB" sz="1200" b="0" i="0" kern="1200" dirty="0">
                <a:solidFill>
                  <a:schemeClr val="tx1"/>
                </a:solidFill>
                <a:effectLst/>
                <a:latin typeface="+mn-lt"/>
                <a:ea typeface="+mn-ea"/>
                <a:cs typeface="+mn-cs"/>
              </a:rPr>
              <a:t>, S., </a:t>
            </a:r>
            <a:r>
              <a:rPr lang="en-GB" sz="1200" b="0" i="0" kern="1200" dirty="0" err="1">
                <a:solidFill>
                  <a:schemeClr val="tx1"/>
                </a:solidFill>
                <a:effectLst/>
                <a:latin typeface="+mn-lt"/>
                <a:ea typeface="+mn-ea"/>
                <a:cs typeface="+mn-cs"/>
              </a:rPr>
              <a:t>Geršak</a:t>
            </a:r>
            <a:r>
              <a:rPr lang="en-GB" sz="1200" b="0" i="0" kern="1200" dirty="0">
                <a:solidFill>
                  <a:schemeClr val="tx1"/>
                </a:solidFill>
                <a:effectLst/>
                <a:latin typeface="+mn-lt"/>
                <a:ea typeface="+mn-ea"/>
                <a:cs typeface="+mn-cs"/>
              </a:rPr>
              <a:t>, G., &amp; </a:t>
            </a:r>
            <a:r>
              <a:rPr lang="en-GB" sz="1200" b="0" i="0" kern="1200" dirty="0" err="1">
                <a:solidFill>
                  <a:schemeClr val="tx1"/>
                </a:solidFill>
                <a:effectLst/>
                <a:latin typeface="+mn-lt"/>
                <a:ea typeface="+mn-ea"/>
                <a:cs typeface="+mn-cs"/>
              </a:rPr>
              <a:t>Drnovšek</a:t>
            </a:r>
            <a:r>
              <a:rPr lang="en-GB" sz="1200" b="0" i="0" kern="1200" dirty="0">
                <a:solidFill>
                  <a:schemeClr val="tx1"/>
                </a:solidFill>
                <a:effectLst/>
                <a:latin typeface="+mn-lt"/>
                <a:ea typeface="+mn-ea"/>
                <a:cs typeface="+mn-cs"/>
              </a:rPr>
              <a:t>, J. (2014). Non-contact heart rate and heart rate variability measurements: A review. </a:t>
            </a:r>
            <a:r>
              <a:rPr lang="en-GB" sz="1200" b="0" i="1" kern="1200" dirty="0">
                <a:solidFill>
                  <a:schemeClr val="tx1"/>
                </a:solidFill>
                <a:effectLst/>
                <a:latin typeface="+mn-lt"/>
                <a:ea typeface="+mn-ea"/>
                <a:cs typeface="+mn-cs"/>
              </a:rPr>
              <a:t>Biomedical signal processing and control</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13</a:t>
            </a:r>
            <a:r>
              <a:rPr lang="en-GB" sz="1200" b="0" i="0" kern="1200" dirty="0">
                <a:solidFill>
                  <a:schemeClr val="tx1"/>
                </a:solidFill>
                <a:effectLst/>
                <a:latin typeface="+mn-lt"/>
                <a:ea typeface="+mn-ea"/>
                <a:cs typeface="+mn-cs"/>
              </a:rPr>
              <a:t>, 102-112.</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33</a:t>
            </a:fld>
            <a:endParaRPr lang="en-GB"/>
          </a:p>
        </p:txBody>
      </p:sp>
    </p:spTree>
    <p:extLst>
      <p:ext uri="{BB962C8B-B14F-4D97-AF65-F5344CB8AC3E}">
        <p14:creationId xmlns:p14="http://schemas.microsoft.com/office/powerpoint/2010/main" val="936195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Webinar: Moving Your Research Online</a:t>
            </a:r>
          </a:p>
          <a:p>
            <a:br>
              <a:rPr lang="en-GB" sz="1200" b="0" i="0" kern="1200" dirty="0">
                <a:solidFill>
                  <a:schemeClr val="tx1"/>
                </a:solidFill>
                <a:effectLst/>
                <a:latin typeface="+mn-lt"/>
                <a:ea typeface="+mn-ea"/>
                <a:cs typeface="+mn-cs"/>
              </a:rPr>
            </a:br>
            <a:endParaRPr lang="et-EE" dirty="0"/>
          </a:p>
          <a:p>
            <a:r>
              <a:rPr lang="en-GB" dirty="0"/>
              <a:t>https://www.tobiipro.com/news-events/events/webinar-moving-your-research-online/webinar-recording/</a:t>
            </a:r>
            <a:endParaRPr lang="et-EE"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34</a:t>
            </a:fld>
            <a:endParaRPr lang="en-GB"/>
          </a:p>
        </p:txBody>
      </p:sp>
    </p:spTree>
    <p:extLst>
      <p:ext uri="{BB962C8B-B14F-4D97-AF65-F5344CB8AC3E}">
        <p14:creationId xmlns:p14="http://schemas.microsoft.com/office/powerpoint/2010/main" val="3252413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Grootswagers</a:t>
            </a:r>
            <a:r>
              <a:rPr lang="en-GB" sz="1200" b="0" i="0" kern="1200" dirty="0">
                <a:solidFill>
                  <a:schemeClr val="tx1"/>
                </a:solidFill>
                <a:effectLst/>
                <a:latin typeface="+mn-lt"/>
                <a:ea typeface="+mn-ea"/>
                <a:cs typeface="+mn-cs"/>
              </a:rPr>
              <a:t>, T. (2020). A primer on running human behavioural experiments online.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pPr rtl="0" fontAlgn="base"/>
            <a:r>
              <a:rPr lang="en-GB" sz="1200" b="1" i="0" kern="1200" dirty="0">
                <a:solidFill>
                  <a:schemeClr val="tx1"/>
                </a:solidFill>
                <a:effectLst/>
                <a:latin typeface="+mn-lt"/>
                <a:ea typeface="+mn-ea"/>
                <a:cs typeface="+mn-cs"/>
              </a:rPr>
              <a:t>Millions of websites offline after fire at French cloud services firm</a:t>
            </a:r>
            <a:endParaRPr lang="et-EE" sz="1200" b="0" i="0" kern="1200" dirty="0">
              <a:solidFill>
                <a:schemeClr val="tx1"/>
              </a:solidFill>
              <a:effectLst/>
              <a:latin typeface="+mn-lt"/>
              <a:ea typeface="+mn-ea"/>
              <a:cs typeface="+mn-cs"/>
            </a:endParaRPr>
          </a:p>
          <a:p>
            <a:r>
              <a:rPr lang="en-GB" dirty="0"/>
              <a:t>https://www.reuters.com/article/us-france-ovh-fire-idUSKBN2B20NU</a:t>
            </a:r>
          </a:p>
        </p:txBody>
      </p:sp>
      <p:sp>
        <p:nvSpPr>
          <p:cNvPr id="4" name="Slide Number Placeholder 3"/>
          <p:cNvSpPr>
            <a:spLocks noGrp="1"/>
          </p:cNvSpPr>
          <p:nvPr>
            <p:ph type="sldNum" sz="quarter" idx="5"/>
          </p:nvPr>
        </p:nvSpPr>
        <p:spPr/>
        <p:txBody>
          <a:bodyPr/>
          <a:lstStyle/>
          <a:p>
            <a:fld id="{A2D3E695-B794-4237-A21C-8216AB230C1D}" type="slidenum">
              <a:rPr lang="en-GB" smtClean="0"/>
              <a:t>38</a:t>
            </a:fld>
            <a:endParaRPr lang="en-GB"/>
          </a:p>
        </p:txBody>
      </p:sp>
    </p:spTree>
    <p:extLst>
      <p:ext uri="{BB962C8B-B14F-4D97-AF65-F5344CB8AC3E}">
        <p14:creationId xmlns:p14="http://schemas.microsoft.com/office/powerpoint/2010/main" val="99401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t-EE" dirty="0"/>
          </a:p>
          <a:p>
            <a:endParaRPr lang="en-GB" dirty="0"/>
          </a:p>
          <a:p>
            <a:r>
              <a:rPr lang="en-GB" dirty="0"/>
              <a:t>1:08</a:t>
            </a:r>
          </a:p>
          <a:p>
            <a:r>
              <a:rPr lang="en-GB" dirty="0"/>
              <a:t>https://youtu.be/3BJU2drrtCM</a:t>
            </a:r>
            <a:endParaRPr lang="et-EE" dirty="0"/>
          </a:p>
          <a:p>
            <a:endParaRPr lang="et-EE" dirty="0"/>
          </a:p>
          <a:p>
            <a:r>
              <a:rPr lang="en-GB" sz="1200" b="1" i="0" kern="1200" dirty="0">
                <a:solidFill>
                  <a:schemeClr val="tx1"/>
                </a:solidFill>
                <a:effectLst/>
                <a:latin typeface="+mn-lt"/>
                <a:ea typeface="+mn-ea"/>
                <a:cs typeface="+mn-cs"/>
              </a:rPr>
              <a:t>Input lag on TFT monitors </a:t>
            </a:r>
          </a:p>
          <a:p>
            <a:r>
              <a:rPr lang="et-EE" dirty="0"/>
              <a:t>https://www.youtube.com/watch?v=TjePCW02U78</a:t>
            </a:r>
          </a:p>
          <a:p>
            <a:endParaRPr lang="et-EE" dirty="0"/>
          </a:p>
          <a:p>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39</a:t>
            </a:fld>
            <a:endParaRPr lang="en-GB"/>
          </a:p>
        </p:txBody>
      </p:sp>
    </p:spTree>
    <p:extLst>
      <p:ext uri="{BB962C8B-B14F-4D97-AF65-F5344CB8AC3E}">
        <p14:creationId xmlns:p14="http://schemas.microsoft.com/office/powerpoint/2010/main" val="379995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In contrast, many laboratory-based studies, and nearly all web-based</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studies, are run with a standard USB keyboard, which can add further latencies of</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20–40 </a:t>
            </a:r>
            <a:r>
              <a:rPr lang="en-GB" sz="1200" b="0" i="0" u="none" strike="noStrike" kern="1200" baseline="0" dirty="0" err="1">
                <a:solidFill>
                  <a:schemeClr val="tx1"/>
                </a:solidFill>
                <a:latin typeface="+mn-lt"/>
                <a:ea typeface="+mn-ea"/>
                <a:cs typeface="+mn-cs"/>
              </a:rPr>
              <a:t>ms</a:t>
            </a:r>
            <a:r>
              <a:rPr lang="en-GB" sz="1200" b="0" i="0" u="none" strike="noStrike" kern="1200" baseline="0" dirty="0">
                <a:solidFill>
                  <a:schemeClr val="tx1"/>
                </a:solidFill>
                <a:latin typeface="+mn-lt"/>
                <a:ea typeface="+mn-ea"/>
                <a:cs typeface="+mn-cs"/>
              </a:rPr>
              <a:t>, depending on the keyboard (Neath et al., 2011).</a:t>
            </a:r>
            <a:endParaRPr lang="et-EE" sz="1200" b="0" i="0" u="none" strike="noStrike" kern="1200" baseline="0" dirty="0">
              <a:solidFill>
                <a:schemeClr val="tx1"/>
              </a:solidFill>
              <a:latin typeface="+mn-lt"/>
              <a:ea typeface="+mn-ea"/>
              <a:cs typeface="+mn-cs"/>
            </a:endParaRPr>
          </a:p>
          <a:p>
            <a:endParaRPr lang="et-EE" sz="1200" b="0" i="0" u="none" strike="noStrike" kern="1200" baseline="0" dirty="0">
              <a:solidFill>
                <a:schemeClr val="tx1"/>
              </a:solidFill>
              <a:latin typeface="+mn-lt"/>
              <a:ea typeface="+mn-ea"/>
              <a:cs typeface="+mn-cs"/>
            </a:endParaRPr>
          </a:p>
          <a:p>
            <a:r>
              <a:rPr lang="en-GB" sz="1200" b="0" i="0" kern="1200" dirty="0">
                <a:solidFill>
                  <a:schemeClr val="tx1"/>
                </a:solidFill>
                <a:effectLst/>
                <a:latin typeface="+mn-lt"/>
                <a:ea typeface="+mn-ea"/>
                <a:cs typeface="+mn-cs"/>
              </a:rPr>
              <a:t>Neath, I., Earle, A., Hallett, D., &amp; </a:t>
            </a:r>
            <a:r>
              <a:rPr lang="en-GB" sz="1200" b="0" i="0" kern="1200" dirty="0" err="1">
                <a:solidFill>
                  <a:schemeClr val="tx1"/>
                </a:solidFill>
                <a:effectLst/>
                <a:latin typeface="+mn-lt"/>
                <a:ea typeface="+mn-ea"/>
                <a:cs typeface="+mn-cs"/>
              </a:rPr>
              <a:t>Surprenant</a:t>
            </a:r>
            <a:r>
              <a:rPr lang="en-GB" sz="1200" b="0" i="0" kern="1200" dirty="0">
                <a:solidFill>
                  <a:schemeClr val="tx1"/>
                </a:solidFill>
                <a:effectLst/>
                <a:latin typeface="+mn-lt"/>
                <a:ea typeface="+mn-ea"/>
                <a:cs typeface="+mn-cs"/>
              </a:rPr>
              <a:t>, A. M. (2011). Response time accuracy in Apple Macintosh computers. </a:t>
            </a:r>
            <a:r>
              <a:rPr lang="en-GB" sz="1200" b="0" i="1" kern="1200" dirty="0" err="1">
                <a:solidFill>
                  <a:schemeClr val="tx1"/>
                </a:solidFill>
                <a:effectLst/>
                <a:latin typeface="+mn-lt"/>
                <a:ea typeface="+mn-ea"/>
                <a:cs typeface="+mn-cs"/>
              </a:rPr>
              <a:t>Behavior</a:t>
            </a:r>
            <a:r>
              <a:rPr lang="en-GB" sz="1200" b="0" i="1" kern="1200" dirty="0">
                <a:solidFill>
                  <a:schemeClr val="tx1"/>
                </a:solidFill>
                <a:effectLst/>
                <a:latin typeface="+mn-lt"/>
                <a:ea typeface="+mn-ea"/>
                <a:cs typeface="+mn-cs"/>
              </a:rPr>
              <a:t> research methods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43</a:t>
            </a:r>
            <a:r>
              <a:rPr lang="en-GB" sz="1200" b="0" i="0" kern="1200" dirty="0">
                <a:solidFill>
                  <a:schemeClr val="tx1"/>
                </a:solidFill>
                <a:effectLst/>
                <a:latin typeface="+mn-lt"/>
                <a:ea typeface="+mn-ea"/>
                <a:cs typeface="+mn-cs"/>
              </a:rPr>
              <a:t>(2), 353-362.</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40</a:t>
            </a:fld>
            <a:endParaRPr lang="en-GB"/>
          </a:p>
        </p:txBody>
      </p:sp>
    </p:spTree>
    <p:extLst>
      <p:ext uri="{BB962C8B-B14F-4D97-AF65-F5344CB8AC3E}">
        <p14:creationId xmlns:p14="http://schemas.microsoft.com/office/powerpoint/2010/main" val="263191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Bridges, D., </a:t>
            </a:r>
            <a:r>
              <a:rPr lang="en-GB" sz="1200" b="0" i="0" kern="1200" dirty="0" err="1">
                <a:solidFill>
                  <a:schemeClr val="tx1"/>
                </a:solidFill>
                <a:effectLst/>
                <a:latin typeface="+mn-lt"/>
                <a:ea typeface="+mn-ea"/>
                <a:cs typeface="+mn-cs"/>
              </a:rPr>
              <a:t>Pitiot</a:t>
            </a:r>
            <a:r>
              <a:rPr lang="en-GB" sz="1200" b="0" i="0" kern="1200" dirty="0">
                <a:solidFill>
                  <a:schemeClr val="tx1"/>
                </a:solidFill>
                <a:effectLst/>
                <a:latin typeface="+mn-lt"/>
                <a:ea typeface="+mn-ea"/>
                <a:cs typeface="+mn-cs"/>
              </a:rPr>
              <a:t>, A., MacAskill, M. R., &amp; Peirce, J. W. (2020). The timing mega-study: comparing a range of experiment generators, both lab-based and online. </a:t>
            </a:r>
            <a:r>
              <a:rPr lang="en-GB" sz="1200" b="0" i="1" kern="1200" dirty="0" err="1">
                <a:solidFill>
                  <a:schemeClr val="tx1"/>
                </a:solidFill>
                <a:effectLst/>
                <a:latin typeface="+mn-lt"/>
                <a:ea typeface="+mn-ea"/>
                <a:cs typeface="+mn-cs"/>
              </a:rPr>
              <a:t>PeerJ</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8</a:t>
            </a:r>
            <a:r>
              <a:rPr lang="en-GB" sz="1200" b="0" i="0" kern="1200" dirty="0">
                <a:solidFill>
                  <a:schemeClr val="tx1"/>
                </a:solidFill>
                <a:effectLst/>
                <a:latin typeface="+mn-lt"/>
                <a:ea typeface="+mn-ea"/>
                <a:cs typeface="+mn-cs"/>
              </a:rPr>
              <a:t>, e9414.</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41</a:t>
            </a:fld>
            <a:endParaRPr lang="en-GB"/>
          </a:p>
        </p:txBody>
      </p:sp>
    </p:spTree>
    <p:extLst>
      <p:ext uri="{BB962C8B-B14F-4D97-AF65-F5344CB8AC3E}">
        <p14:creationId xmlns:p14="http://schemas.microsoft.com/office/powerpoint/2010/main" val="4119613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Li, Q., </a:t>
            </a:r>
            <a:r>
              <a:rPr lang="en-GB" sz="1200" b="0" i="0" kern="1200" dirty="0" err="1">
                <a:solidFill>
                  <a:schemeClr val="tx1"/>
                </a:solidFill>
                <a:effectLst/>
                <a:latin typeface="+mn-lt"/>
                <a:ea typeface="+mn-ea"/>
                <a:cs typeface="+mn-cs"/>
              </a:rPr>
              <a:t>Joo</a:t>
            </a:r>
            <a:r>
              <a:rPr lang="en-GB" sz="1200" b="0" i="0" kern="1200" dirty="0">
                <a:solidFill>
                  <a:schemeClr val="tx1"/>
                </a:solidFill>
                <a:effectLst/>
                <a:latin typeface="+mn-lt"/>
                <a:ea typeface="+mn-ea"/>
                <a:cs typeface="+mn-cs"/>
              </a:rPr>
              <a:t>, S. J., </a:t>
            </a:r>
            <a:r>
              <a:rPr lang="en-GB" sz="1200" b="0" i="0" kern="1200" dirty="0" err="1">
                <a:solidFill>
                  <a:schemeClr val="tx1"/>
                </a:solidFill>
                <a:effectLst/>
                <a:latin typeface="+mn-lt"/>
                <a:ea typeface="+mn-ea"/>
                <a:cs typeface="+mn-cs"/>
              </a:rPr>
              <a:t>Yeatman</a:t>
            </a:r>
            <a:r>
              <a:rPr lang="en-GB" sz="1200" b="0" i="0" kern="1200" dirty="0">
                <a:solidFill>
                  <a:schemeClr val="tx1"/>
                </a:solidFill>
                <a:effectLst/>
                <a:latin typeface="+mn-lt"/>
                <a:ea typeface="+mn-ea"/>
                <a:cs typeface="+mn-cs"/>
              </a:rPr>
              <a:t>, J. D., &amp; Reinecke, K. (2020). controlling for participants’ Viewing Distance in Large-Scale, psychophysical online experiments Using a Virtual chinrest.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1-11.</a:t>
            </a:r>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42</a:t>
            </a:fld>
            <a:endParaRPr lang="en-GB"/>
          </a:p>
        </p:txBody>
      </p:sp>
    </p:spTree>
    <p:extLst>
      <p:ext uri="{BB962C8B-B14F-4D97-AF65-F5344CB8AC3E}">
        <p14:creationId xmlns:p14="http://schemas.microsoft.com/office/powerpoint/2010/main" val="3119450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https://majandus24.postimees.ee/6920889/matemaatik-juhan-aru-seletab-labi-matemaatika-miks-koroonaviirus-nii-ohtlik-on</a:t>
            </a:r>
            <a:endParaRPr lang="et-EE" dirty="0"/>
          </a:p>
          <a:p>
            <a:endParaRPr lang="et-EE" dirty="0"/>
          </a:p>
          <a:p>
            <a:r>
              <a:rPr lang="en-GB" dirty="0"/>
              <a:t>https://ekspress.delfi.ee/artikkel/89213277/koroonaviirus-miks-peate-kohe-tegutsema?</a:t>
            </a:r>
          </a:p>
        </p:txBody>
      </p:sp>
      <p:sp>
        <p:nvSpPr>
          <p:cNvPr id="4" name="Slide Number Placeholder 3"/>
          <p:cNvSpPr>
            <a:spLocks noGrp="1"/>
          </p:cNvSpPr>
          <p:nvPr>
            <p:ph type="sldNum" sz="quarter" idx="5"/>
          </p:nvPr>
        </p:nvSpPr>
        <p:spPr/>
        <p:txBody>
          <a:bodyPr/>
          <a:lstStyle/>
          <a:p>
            <a:fld id="{C70DBB40-07F4-41F1-A3FA-47B5165E7B3E}" type="slidenum">
              <a:rPr lang="en-GB" smtClean="0"/>
              <a:t>9</a:t>
            </a:fld>
            <a:endParaRPr lang="en-GB"/>
          </a:p>
        </p:txBody>
      </p:sp>
    </p:spTree>
    <p:extLst>
      <p:ext uri="{BB962C8B-B14F-4D97-AF65-F5344CB8AC3E}">
        <p14:creationId xmlns:p14="http://schemas.microsoft.com/office/powerpoint/2010/main" val="1122478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Li, Q., </a:t>
            </a:r>
            <a:r>
              <a:rPr lang="en-GB" sz="1200" b="0" i="0" kern="1200" dirty="0" err="1">
                <a:solidFill>
                  <a:schemeClr val="tx1"/>
                </a:solidFill>
                <a:effectLst/>
                <a:latin typeface="+mn-lt"/>
                <a:ea typeface="+mn-ea"/>
                <a:cs typeface="+mn-cs"/>
              </a:rPr>
              <a:t>Joo</a:t>
            </a:r>
            <a:r>
              <a:rPr lang="en-GB" sz="1200" b="0" i="0" kern="1200" dirty="0">
                <a:solidFill>
                  <a:schemeClr val="tx1"/>
                </a:solidFill>
                <a:effectLst/>
                <a:latin typeface="+mn-lt"/>
                <a:ea typeface="+mn-ea"/>
                <a:cs typeface="+mn-cs"/>
              </a:rPr>
              <a:t>, S. J., </a:t>
            </a:r>
            <a:r>
              <a:rPr lang="en-GB" sz="1200" b="0" i="0" kern="1200" dirty="0" err="1">
                <a:solidFill>
                  <a:schemeClr val="tx1"/>
                </a:solidFill>
                <a:effectLst/>
                <a:latin typeface="+mn-lt"/>
                <a:ea typeface="+mn-ea"/>
                <a:cs typeface="+mn-cs"/>
              </a:rPr>
              <a:t>Yeatman</a:t>
            </a:r>
            <a:r>
              <a:rPr lang="en-GB" sz="1200" b="0" i="0" kern="1200" dirty="0">
                <a:solidFill>
                  <a:schemeClr val="tx1"/>
                </a:solidFill>
                <a:effectLst/>
                <a:latin typeface="+mn-lt"/>
                <a:ea typeface="+mn-ea"/>
                <a:cs typeface="+mn-cs"/>
              </a:rPr>
              <a:t>, J. D., &amp; Reinecke, K. (2020). controlling for participants’ Viewing Distance in Large-Scale, psychophysical online experiments Using a Virtual chinrest.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1-11.</a:t>
            </a:r>
            <a:endParaRPr lang="en-GB" dirty="0"/>
          </a:p>
          <a:p>
            <a:endParaRPr lang="et-EE" dirty="0"/>
          </a:p>
          <a:p>
            <a:endParaRPr lang="et-EE" dirty="0"/>
          </a:p>
          <a:p>
            <a:r>
              <a:rPr lang="en-GB" dirty="0"/>
              <a:t>(14.33° ± 1.3° in Wang </a:t>
            </a:r>
            <a:r>
              <a:rPr lang="en-GB" i="1" dirty="0"/>
              <a:t>et al</a:t>
            </a:r>
            <a:r>
              <a:rPr lang="en-GB" dirty="0"/>
              <a:t>., 15.5° ± 1.1° in </a:t>
            </a:r>
            <a:r>
              <a:rPr lang="en-GB" dirty="0" err="1"/>
              <a:t>Rohrschneider</a:t>
            </a:r>
            <a:r>
              <a:rPr lang="en-GB" dirty="0"/>
              <a:t>, 15.48° ± 0.95° in Safran </a:t>
            </a:r>
            <a:r>
              <a:rPr lang="en-GB" i="1" dirty="0"/>
              <a:t>et al</a:t>
            </a:r>
            <a:r>
              <a:rPr lang="en-GB" dirty="0"/>
              <a:t>., and 15.52° ± 0.57°</a:t>
            </a:r>
            <a:r>
              <a:rPr lang="et-EE" dirty="0"/>
              <a:t> </a:t>
            </a:r>
            <a:r>
              <a:rPr lang="da-DK" dirty="0"/>
              <a:t>in Ehinger </a:t>
            </a:r>
            <a:r>
              <a:rPr lang="da-DK" i="1" dirty="0"/>
              <a:t>et al</a:t>
            </a:r>
            <a:r>
              <a:rPr lang="da-DK" dirty="0"/>
              <a:t>.).</a:t>
            </a:r>
            <a:endParaRPr lang="en-GB" dirty="0"/>
          </a:p>
          <a:p>
            <a:endParaRPr lang="en-GB" dirty="0"/>
          </a:p>
        </p:txBody>
      </p:sp>
      <p:sp>
        <p:nvSpPr>
          <p:cNvPr id="4" name="Slide Number Placeholder 3"/>
          <p:cNvSpPr>
            <a:spLocks noGrp="1"/>
          </p:cNvSpPr>
          <p:nvPr>
            <p:ph type="sldNum" sz="quarter" idx="5"/>
          </p:nvPr>
        </p:nvSpPr>
        <p:spPr/>
        <p:txBody>
          <a:bodyPr/>
          <a:lstStyle/>
          <a:p>
            <a:fld id="{A2D3E695-B794-4237-A21C-8216AB230C1D}" type="slidenum">
              <a:rPr lang="en-GB" smtClean="0"/>
              <a:t>43</a:t>
            </a:fld>
            <a:endParaRPr lang="en-GB"/>
          </a:p>
        </p:txBody>
      </p:sp>
    </p:spTree>
    <p:extLst>
      <p:ext uri="{BB962C8B-B14F-4D97-AF65-F5344CB8AC3E}">
        <p14:creationId xmlns:p14="http://schemas.microsoft.com/office/powerpoint/2010/main" val="2625668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kern="1200" dirty="0">
                <a:solidFill>
                  <a:srgbClr val="222222"/>
                </a:solidFill>
                <a:latin typeface="+mn-lt"/>
                <a:ea typeface="+mn-ea"/>
                <a:cs typeface="+mn-cs"/>
              </a:rPr>
              <a:t>Peirce, J., &amp; MacAskill, M. (2018). </a:t>
            </a:r>
            <a:r>
              <a:rPr lang="en-GB" sz="1000" i="1" kern="1200" dirty="0">
                <a:solidFill>
                  <a:srgbClr val="222222"/>
                </a:solidFill>
                <a:latin typeface="+mn-lt"/>
                <a:ea typeface="+mn-ea"/>
                <a:cs typeface="+mn-cs"/>
              </a:rPr>
              <a:t>Building experiments in PsychoPy</a:t>
            </a:r>
            <a:r>
              <a:rPr lang="en-GB" sz="1000" kern="1200" dirty="0">
                <a:solidFill>
                  <a:srgbClr val="222222"/>
                </a:solidFill>
                <a:latin typeface="+mn-lt"/>
                <a:ea typeface="+mn-ea"/>
                <a:cs typeface="+mn-cs"/>
              </a:rPr>
              <a:t>. Sage.</a:t>
            </a:r>
            <a:endParaRPr lang="en-GB" sz="1000" kern="1200" dirty="0">
              <a:solidFill>
                <a:schemeClr val="tx1"/>
              </a:solidFill>
              <a:latin typeface="+mn-lt"/>
              <a:ea typeface="+mn-ea"/>
              <a:cs typeface="+mn-cs"/>
            </a:endParaRPr>
          </a:p>
          <a:p>
            <a:endParaRPr lang="et-EE" dirty="0"/>
          </a:p>
          <a:p>
            <a:endParaRPr lang="et-EE" dirty="0"/>
          </a:p>
          <a:p>
            <a:r>
              <a:rPr lang="en-GB" dirty="0"/>
              <a:t>https://www.online-tech-tips.com/computer-tips/why-would-you-want-a-crt-monitor-in-2019/</a:t>
            </a:r>
          </a:p>
          <a:p>
            <a:endParaRPr lang="en-GB" dirty="0"/>
          </a:p>
          <a:p>
            <a:r>
              <a:rPr lang="en-GB" dirty="0"/>
              <a:t>LCD</a:t>
            </a:r>
          </a:p>
          <a:p>
            <a:r>
              <a:rPr lang="en-GB" dirty="0"/>
              <a:t>https://www.youtube.com/watch?v=0B79dGR19Tg</a:t>
            </a:r>
          </a:p>
          <a:p>
            <a:endParaRPr lang="en-GB" dirty="0"/>
          </a:p>
          <a:p>
            <a:r>
              <a:rPr lang="en-GB" dirty="0"/>
              <a:t>CRT</a:t>
            </a:r>
          </a:p>
          <a:p>
            <a:r>
              <a:rPr lang="en-GB" dirty="0"/>
              <a:t>https://www.youtube.com/watch?v=Gnl1vuwjHto</a:t>
            </a:r>
          </a:p>
          <a:p>
            <a:endParaRPr lang="en-GB" dirty="0"/>
          </a:p>
          <a:p>
            <a:r>
              <a:rPr lang="en-GB" dirty="0"/>
              <a:t>1:44</a:t>
            </a:r>
          </a:p>
          <a:p>
            <a:r>
              <a:rPr lang="en-GB" dirty="0"/>
              <a:t>https://www.youtube.com/watch?v=3BJU2drrtCM</a:t>
            </a:r>
          </a:p>
          <a:p>
            <a:endParaRPr lang="en-GB" dirty="0"/>
          </a:p>
          <a:p>
            <a:r>
              <a:rPr lang="en-GB" dirty="0"/>
              <a:t>2:18</a:t>
            </a:r>
          </a:p>
          <a:p>
            <a:r>
              <a:rPr lang="en-GB" dirty="0"/>
              <a:t>https://www.youtube.com/watch?v=3BJU2drrtCM</a:t>
            </a:r>
          </a:p>
          <a:p>
            <a:endParaRPr lang="en-GB" dirty="0"/>
          </a:p>
          <a:p>
            <a:r>
              <a:rPr lang="en-GB" dirty="0"/>
              <a:t>1:08</a:t>
            </a:r>
          </a:p>
          <a:p>
            <a:r>
              <a:rPr lang="en-GB" dirty="0"/>
              <a:t>https://youtu.be/3BJU2drrtCM?t=428</a:t>
            </a:r>
          </a:p>
        </p:txBody>
      </p:sp>
      <p:sp>
        <p:nvSpPr>
          <p:cNvPr id="4" name="Slide Number Placeholder 3"/>
          <p:cNvSpPr>
            <a:spLocks noGrp="1"/>
          </p:cNvSpPr>
          <p:nvPr>
            <p:ph type="sldNum" sz="quarter" idx="5"/>
          </p:nvPr>
        </p:nvSpPr>
        <p:spPr/>
        <p:txBody>
          <a:bodyPr/>
          <a:lstStyle/>
          <a:p>
            <a:fld id="{C70DBB40-07F4-41F1-A3FA-47B5165E7B3E}" type="slidenum">
              <a:rPr lang="en-GB" smtClean="0"/>
              <a:t>47</a:t>
            </a:fld>
            <a:endParaRPr lang="en-GB"/>
          </a:p>
        </p:txBody>
      </p:sp>
    </p:spTree>
    <p:extLst>
      <p:ext uri="{BB962C8B-B14F-4D97-AF65-F5344CB8AC3E}">
        <p14:creationId xmlns:p14="http://schemas.microsoft.com/office/powerpoint/2010/main" val="2335229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Azevedo, F. A., Carvalho, L. R., Grinberg, L. T., Farfel, J. M., Ferretti, R. E., </a:t>
            </a:r>
            <a:r>
              <a:rPr lang="en-GB" sz="1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Leite</a:t>
            </a:r>
            <a:r>
              <a:rPr lang="en-GB"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R. E., Jacob Filho, W., Lent, R., and </a:t>
            </a:r>
            <a:r>
              <a:rPr lang="en-GB" sz="1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Herculano-Houzel</a:t>
            </a:r>
            <a:r>
              <a:rPr lang="en-GB"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S. (2009). Equal numbers of neuronal and nonneuronal cells make the human brain an isometrically scaled-up primate brain. </a:t>
            </a:r>
            <a:r>
              <a:rPr lang="en-GB" sz="1200" i="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 Comp. Neurol.</a:t>
            </a:r>
            <a:r>
              <a:rPr lang="en-GB"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513, 532–541.</a:t>
            </a:r>
            <a:r>
              <a:rPr lang="en-GB" sz="1200" dirty="0">
                <a:effectLst/>
                <a:latin typeface="Times New Roman" panose="02020603050405020304" pitchFamily="18" charset="0"/>
                <a:ea typeface="Calibri" panose="020F0502020204030204" pitchFamily="34" charset="0"/>
                <a:cs typeface="Arial" panose="020B0604020202020204" pitchFamily="34" charset="0"/>
              </a:rPr>
              <a:t> </a:t>
            </a:r>
            <a:endParaRPr lang="et-EE" sz="1200" dirty="0">
              <a:effectLst/>
              <a:latin typeface="Times New Roman" panose="02020603050405020304" pitchFamily="18"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63</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b="0" i="0" dirty="0" err="1">
                <a:solidFill>
                  <a:srgbClr val="222222"/>
                </a:solidFill>
                <a:effectLst/>
                <a:latin typeface="Arial" panose="020B0604020202020204" pitchFamily="34" charset="0"/>
              </a:rPr>
              <a:t>Hitziger</a:t>
            </a:r>
            <a:r>
              <a:rPr lang="en-GB" b="0" i="0" dirty="0">
                <a:solidFill>
                  <a:srgbClr val="222222"/>
                </a:solidFill>
                <a:effectLst/>
                <a:latin typeface="Arial" panose="020B0604020202020204" pitchFamily="34" charset="0"/>
              </a:rPr>
              <a:t>, S. (2015). </a:t>
            </a:r>
            <a:r>
              <a:rPr lang="en-GB" b="0" i="1" dirty="0" err="1">
                <a:solidFill>
                  <a:srgbClr val="222222"/>
                </a:solidFill>
                <a:effectLst/>
                <a:latin typeface="Arial" panose="020B0604020202020204" pitchFamily="34" charset="0"/>
              </a:rPr>
              <a:t>Modeling</a:t>
            </a:r>
            <a:r>
              <a:rPr lang="en-GB" b="0" i="1" dirty="0">
                <a:solidFill>
                  <a:srgbClr val="222222"/>
                </a:solidFill>
                <a:effectLst/>
                <a:latin typeface="Arial" panose="020B0604020202020204" pitchFamily="34" charset="0"/>
              </a:rPr>
              <a:t> the variability of electrical activity in the brain</a:t>
            </a:r>
            <a:r>
              <a:rPr lang="en-GB" b="0" i="0" dirty="0">
                <a:solidFill>
                  <a:srgbClr val="222222"/>
                </a:solidFill>
                <a:effectLst/>
                <a:latin typeface="Arial" panose="020B0604020202020204" pitchFamily="34" charset="0"/>
              </a:rPr>
              <a:t> (Doctoral dissertation, </a:t>
            </a:r>
            <a:r>
              <a:rPr lang="en-GB" b="0" i="0" dirty="0" err="1">
                <a:solidFill>
                  <a:srgbClr val="222222"/>
                </a:solidFill>
                <a:effectLst/>
                <a:latin typeface="Arial" panose="020B0604020202020204" pitchFamily="34" charset="0"/>
              </a:rPr>
              <a:t>Université</a:t>
            </a:r>
            <a:r>
              <a:rPr lang="en-GB" b="0" i="0" dirty="0">
                <a:solidFill>
                  <a:srgbClr val="222222"/>
                </a:solidFill>
                <a:effectLst/>
                <a:latin typeface="Arial" panose="020B0604020202020204" pitchFamily="34" charset="0"/>
              </a:rPr>
              <a:t> Nice Sophia Antipolis).</a:t>
            </a:r>
            <a:endParaRPr lang="en-GB" altLang="en-US" dirty="0"/>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65</a:t>
            </a:fld>
            <a:endParaRPr lang="en-GB" altLang="en-US"/>
          </a:p>
        </p:txBody>
      </p:sp>
    </p:spTree>
    <p:extLst>
      <p:ext uri="{BB962C8B-B14F-4D97-AF65-F5344CB8AC3E}">
        <p14:creationId xmlns:p14="http://schemas.microsoft.com/office/powerpoint/2010/main" val="361134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66</a:t>
            </a:fld>
            <a:endParaRPr lang="en-GB"/>
          </a:p>
        </p:txBody>
      </p:sp>
    </p:spTree>
    <p:extLst>
      <p:ext uri="{BB962C8B-B14F-4D97-AF65-F5344CB8AC3E}">
        <p14:creationId xmlns:p14="http://schemas.microsoft.com/office/powerpoint/2010/main" val="1553261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t-EE" dirty="0"/>
              <a:t>Pilt on pärit Emilia </a:t>
            </a:r>
            <a:r>
              <a:rPr lang="et-EE" dirty="0" err="1"/>
              <a:t>Hageni</a:t>
            </a:r>
            <a:r>
              <a:rPr lang="et-EE" dirty="0"/>
              <a:t> animeeritud lühivideot (2018):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t-E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nb-NO" dirty="0">
                <a:solidFill>
                  <a:schemeClr val="dk1"/>
                </a:solidFill>
                <a:latin typeface="Calibri"/>
                <a:ea typeface="Calibri"/>
                <a:cs typeface="Calibri"/>
                <a:sym typeface="Calibri"/>
              </a:rPr>
              <a:t>Sensing dipoles: </a:t>
            </a:r>
            <a:r>
              <a:rPr lang="nb-NO" u="sng" dirty="0">
                <a:solidFill>
                  <a:schemeClr val="dk1"/>
                </a:solidFill>
                <a:latin typeface="Calibri"/>
                <a:ea typeface="Calibri"/>
                <a:cs typeface="Calibri"/>
                <a:sym typeface="Calibri"/>
                <a:hlinkClick r:id="rId3"/>
              </a:rPr>
              <a:t>https://youtu.be/AIvlNNFQLEk</a:t>
            </a:r>
            <a:endParaRPr lang="nb-NO" u="sng" dirty="0">
              <a:solidFill>
                <a:schemeClr val="dk1"/>
              </a:solidFill>
              <a:latin typeface="Calibri"/>
              <a:ea typeface="Calibri"/>
              <a:cs typeface="Calibri"/>
              <a:sym typeface="Calibri"/>
            </a:endParaRPr>
          </a:p>
          <a:p>
            <a:pPr eaLnBrk="1" hangingPunct="1">
              <a:spcBef>
                <a:spcPct val="0"/>
              </a:spcBef>
            </a:pPr>
            <a:endParaRPr lang="en-GB" altLang="en-US" dirty="0"/>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67</a:t>
            </a:fld>
            <a:endParaRPr lang="en-GB" altLang="en-US"/>
          </a:p>
        </p:txBody>
      </p:sp>
    </p:spTree>
    <p:extLst>
      <p:ext uri="{BB962C8B-B14F-4D97-AF65-F5344CB8AC3E}">
        <p14:creationId xmlns:p14="http://schemas.microsoft.com/office/powerpoint/2010/main" val="1059403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r>
              <a:rPr lang="en-GB" sz="1800" b="0" i="0" u="none" strike="noStrike" baseline="0" dirty="0">
                <a:latin typeface="StoneSansStd-Semibold"/>
              </a:rPr>
              <a:t>Figure 9.1</a:t>
            </a:r>
          </a:p>
          <a:p>
            <a:pPr algn="l"/>
            <a:r>
              <a:rPr lang="en-GB" sz="1800" b="0" i="0" u="none" strike="noStrike" baseline="0" dirty="0">
                <a:latin typeface="StoneSerifStd-Medium"/>
              </a:rPr>
              <a:t>Panel A shows single-trial EEG traces from 12 randomly selected trials (number inside plot indicates</a:t>
            </a:r>
          </a:p>
          <a:p>
            <a:pPr algn="l"/>
            <a:r>
              <a:rPr lang="en-GB" sz="1800" b="0" i="0" u="none" strike="noStrike" baseline="0" dirty="0">
                <a:latin typeface="StoneSerifStd-Medium"/>
              </a:rPr>
              <a:t>trial number). Data are from electrode </a:t>
            </a:r>
            <a:r>
              <a:rPr lang="en-GB" sz="1800" b="0" i="0" u="none" strike="noStrike" baseline="0" dirty="0" err="1">
                <a:latin typeface="StoneSerifStd-Medium"/>
              </a:rPr>
              <a:t>FCz</a:t>
            </a:r>
            <a:r>
              <a:rPr lang="en-GB" sz="1800" b="0" i="0" u="none" strike="noStrike" baseline="0" dirty="0">
                <a:latin typeface="StoneSerifStd-Medium"/>
              </a:rPr>
              <a:t>. Panel B shows 99 single trials in </a:t>
            </a:r>
            <a:r>
              <a:rPr lang="en-GB" sz="1800" b="0" i="0" u="none" strike="noStrike" baseline="0" dirty="0" err="1">
                <a:latin typeface="StoneSerifStd-Medium"/>
              </a:rPr>
              <a:t>gray</a:t>
            </a:r>
            <a:r>
              <a:rPr lang="en-GB" sz="1800" b="0" i="0" u="none" strike="noStrike" baseline="0" dirty="0">
                <a:latin typeface="StoneSerifStd-Medium"/>
              </a:rPr>
              <a:t> and their average — the</a:t>
            </a:r>
          </a:p>
          <a:p>
            <a:pPr algn="l"/>
            <a:r>
              <a:rPr lang="en-GB" sz="1800" b="0" i="0" u="none" strike="noStrike" baseline="0" dirty="0">
                <a:latin typeface="StoneSerifStd-Medium"/>
              </a:rPr>
              <a:t>ERP — in black. Panel C shows the same ERP with focused </a:t>
            </a:r>
            <a:r>
              <a:rPr lang="en-GB" sz="1800" b="0" i="1" u="none" strike="noStrike" baseline="0" dirty="0">
                <a:latin typeface="StoneSerifStd-MediumItalic"/>
              </a:rPr>
              <a:t>y </a:t>
            </a:r>
            <a:r>
              <a:rPr lang="en-GB" sz="1800" b="0" i="0" u="none" strike="noStrike" baseline="0" dirty="0">
                <a:latin typeface="StoneSerifStd-Medium"/>
              </a:rPr>
              <a:t>-axis scaling.</a:t>
            </a:r>
            <a:endParaRPr lang="et-EE" sz="1800" b="0" i="0" u="none" strike="noStrike" baseline="0" dirty="0">
              <a:latin typeface="StoneSerifStd-Medium"/>
            </a:endParaRPr>
          </a:p>
          <a:p>
            <a:pPr algn="l"/>
            <a:endParaRPr lang="et-EE" altLang="en-US" sz="1800" b="0" i="0" u="none" strike="noStrike" baseline="0" dirty="0">
              <a:latin typeface="StoneSerifStd-Medium"/>
            </a:endParaRPr>
          </a:p>
          <a:p>
            <a:pPr algn="l"/>
            <a:r>
              <a:rPr lang="et-EE" altLang="en-US" sz="1800" b="0" i="0" u="none" strike="noStrike" baseline="0" dirty="0">
                <a:latin typeface="StoneSerifStd-Medium"/>
              </a:rPr>
              <a:t>SL: „</a:t>
            </a:r>
            <a:r>
              <a:rPr lang="en-GB" sz="1800" b="0" i="0" u="none" strike="noStrike" baseline="0" dirty="0">
                <a:latin typeface="AdvP70E4"/>
              </a:rPr>
              <a:t>I was fortunate to be trained in Steve Hillyard’s lab at University</a:t>
            </a:r>
            <a:r>
              <a:rPr lang="et-EE" sz="1800" b="0" i="0" u="none" strike="noStrike" baseline="0" dirty="0">
                <a:latin typeface="AdvP70E4"/>
              </a:rPr>
              <a:t> </a:t>
            </a:r>
            <a:r>
              <a:rPr lang="en-GB" sz="1800" b="0" i="0" u="none" strike="noStrike" baseline="0" dirty="0">
                <a:latin typeface="AdvP70E4"/>
              </a:rPr>
              <a:t>of California, San Diego, which has a tradition of human electrophysiological</a:t>
            </a:r>
            <a:r>
              <a:rPr lang="et-EE" sz="1800" b="0" i="0" u="none" strike="noStrike" baseline="0" dirty="0">
                <a:latin typeface="AdvP70E4"/>
              </a:rPr>
              <a:t> </a:t>
            </a:r>
            <a:r>
              <a:rPr lang="en-GB" sz="1800" b="0" i="0" u="none" strike="noStrike" baseline="0" dirty="0">
                <a:latin typeface="AdvP70E4"/>
              </a:rPr>
              <a:t>research that goes back to some of the first human</a:t>
            </a:r>
            <a:r>
              <a:rPr lang="et-EE" sz="1800" b="0" i="0" u="none" strike="noStrike" baseline="0" dirty="0">
                <a:latin typeface="AdvP70E4"/>
              </a:rPr>
              <a:t> </a:t>
            </a:r>
            <a:r>
              <a:rPr lang="en-GB" sz="1800" b="0" i="0" u="none" strike="noStrike" baseline="0" dirty="0">
                <a:latin typeface="AdvP70E4"/>
              </a:rPr>
              <a:t>ERP recordings.</a:t>
            </a:r>
            <a:endParaRPr lang="en-GB" altLang="en-US" dirty="0"/>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68</a:t>
            </a:fld>
            <a:endParaRPr lang="en-GB" altLang="en-US"/>
          </a:p>
        </p:txBody>
      </p:sp>
    </p:spTree>
    <p:extLst>
      <p:ext uri="{BB962C8B-B14F-4D97-AF65-F5344CB8AC3E}">
        <p14:creationId xmlns:p14="http://schemas.microsoft.com/office/powerpoint/2010/main" val="1315852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69</a:t>
            </a:fld>
            <a:endParaRPr lang="en-GB" altLang="en-US"/>
          </a:p>
        </p:txBody>
      </p:sp>
    </p:spTree>
    <p:extLst>
      <p:ext uri="{BB962C8B-B14F-4D97-AF65-F5344CB8AC3E}">
        <p14:creationId xmlns:p14="http://schemas.microsoft.com/office/powerpoint/2010/main" val="2012656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70</a:t>
            </a:fld>
            <a:endParaRPr lang="en-GB" altLang="en-US"/>
          </a:p>
        </p:txBody>
      </p:sp>
    </p:spTree>
    <p:extLst>
      <p:ext uri="{BB962C8B-B14F-4D97-AF65-F5344CB8AC3E}">
        <p14:creationId xmlns:p14="http://schemas.microsoft.com/office/powerpoint/2010/main" val="4251648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71</a:t>
            </a:fld>
            <a:endParaRPr lang="en-GB" altLang="en-US"/>
          </a:p>
        </p:txBody>
      </p:sp>
    </p:spTree>
    <p:extLst>
      <p:ext uri="{BB962C8B-B14F-4D97-AF65-F5344CB8AC3E}">
        <p14:creationId xmlns:p14="http://schemas.microsoft.com/office/powerpoint/2010/main" val="2239720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Gordon</a:t>
            </a:r>
            <a:r>
              <a:rPr lang="et-EE" dirty="0"/>
              <a:t> Moor (Inteli asutaja)</a:t>
            </a:r>
            <a:endParaRPr lang="en-GB" dirty="0"/>
          </a:p>
          <a:p>
            <a:endParaRPr lang="en-GB" dirty="0"/>
          </a:p>
          <a:p>
            <a:r>
              <a:rPr lang="et-EE" dirty="0" err="1"/>
              <a:t>Moore'i</a:t>
            </a:r>
            <a:r>
              <a:rPr lang="et-EE" dirty="0"/>
              <a:t> seadus põhineb arvutiriistvara ajalool ning ütleb, et mikrokiibil olevate transistoride arv kahekordistub iga kahe aasta järel. </a:t>
            </a:r>
          </a:p>
          <a:p>
            <a:endParaRPr lang="et-EE" dirty="0"/>
          </a:p>
          <a:p>
            <a:r>
              <a:rPr lang="en-GB" dirty="0"/>
              <a:t>https://www.visualcapitalist.com/visualizing-moores-law-in-action-1971-2019/</a:t>
            </a:r>
            <a:endParaRPr lang="et-EE" dirty="0"/>
          </a:p>
          <a:p>
            <a:endParaRPr lang="et-EE" dirty="0"/>
          </a:p>
          <a:p>
            <a:r>
              <a:rPr lang="en-GB" dirty="0"/>
              <a:t>https://needull.com/2017/02/22/the-end-of-moores-law/</a:t>
            </a: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10</a:t>
            </a:fld>
            <a:endParaRPr lang="en-GB"/>
          </a:p>
        </p:txBody>
      </p:sp>
    </p:spTree>
    <p:extLst>
      <p:ext uri="{BB962C8B-B14F-4D97-AF65-F5344CB8AC3E}">
        <p14:creationId xmlns:p14="http://schemas.microsoft.com/office/powerpoint/2010/main" val="3479123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z="1800" b="0" i="0" u="none" strike="noStrike" baseline="0" dirty="0">
                <a:solidFill>
                  <a:srgbClr val="000000"/>
                </a:solidFill>
                <a:latin typeface="Times New Roman" panose="02020603050405020304" pitchFamily="18" charset="0"/>
              </a:rPr>
              <a:t>Farnsworth, B. (2019). EEG (Electroencephalography): The Complete Pocket Guide. Retrieved from https://imotions.com/blog/eeg/ </a:t>
            </a:r>
            <a:endParaRPr lang="en-GB" altLang="en-US" dirty="0"/>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72</a:t>
            </a:fld>
            <a:endParaRPr lang="en-GB" altLang="en-US"/>
          </a:p>
        </p:txBody>
      </p:sp>
    </p:spTree>
    <p:extLst>
      <p:ext uri="{BB962C8B-B14F-4D97-AF65-F5344CB8AC3E}">
        <p14:creationId xmlns:p14="http://schemas.microsoft.com/office/powerpoint/2010/main" val="954208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dirty="0"/>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82</a:t>
            </a:fld>
            <a:endParaRPr lang="en-GB" altLang="en-US"/>
          </a:p>
        </p:txBody>
      </p:sp>
    </p:spTree>
    <p:extLst>
      <p:ext uri="{BB962C8B-B14F-4D97-AF65-F5344CB8AC3E}">
        <p14:creationId xmlns:p14="http://schemas.microsoft.com/office/powerpoint/2010/main" val="2682880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https://www.hegalpha.com/</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84</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Arial" panose="020B0604020202020204" pitchFamily="34" charset="0"/>
              </a:rPr>
              <a:t>Anderson, C. A., Lazard, D. S., &amp; Hartley, D. E. (2017). Plasticity in bilateral superior temporal cortex: Effects of deafness and cochlear implantation on auditory and visual speech processing. </a:t>
            </a:r>
            <a:r>
              <a:rPr lang="en-GB" b="0" i="1" dirty="0">
                <a:solidFill>
                  <a:srgbClr val="222222"/>
                </a:solidFill>
                <a:effectLst/>
                <a:latin typeface="Arial" panose="020B0604020202020204" pitchFamily="34" charset="0"/>
              </a:rPr>
              <a:t>Hearing research</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343</a:t>
            </a:r>
            <a:r>
              <a:rPr lang="en-GB" b="0" i="0" dirty="0">
                <a:solidFill>
                  <a:srgbClr val="222222"/>
                </a:solidFill>
                <a:effectLst/>
                <a:latin typeface="Arial" panose="020B0604020202020204" pitchFamily="34" charset="0"/>
              </a:rPr>
              <a:t>, 138-149.</a:t>
            </a:r>
            <a:endParaRPr lang="et-EE" b="0" i="0" dirty="0">
              <a:solidFill>
                <a:srgbClr val="222222"/>
              </a:solidFill>
              <a:effectLst/>
              <a:latin typeface="Arial" panose="020B0604020202020204" pitchFamily="34" charset="0"/>
            </a:endParaRPr>
          </a:p>
          <a:p>
            <a:endParaRPr lang="et-EE" b="0" i="0" dirty="0">
              <a:solidFill>
                <a:srgbClr val="222222"/>
              </a:solidFill>
              <a:effectLst/>
              <a:latin typeface="Arial" panose="020B0604020202020204" pitchFamily="34" charset="0"/>
            </a:endParaRPr>
          </a:p>
          <a:p>
            <a:r>
              <a:rPr lang="en-GB" dirty="0"/>
              <a:t>http://www.psychlab.com/SC_explained.html</a:t>
            </a:r>
            <a:endParaRPr lang="et-EE" dirty="0"/>
          </a:p>
          <a:p>
            <a:endParaRPr lang="et-EE" dirty="0"/>
          </a:p>
          <a:p>
            <a:r>
              <a:rPr lang="en-GB" dirty="0"/>
              <a:t>https://www.youtube.com/watch?v=-KupdgJERng</a:t>
            </a:r>
          </a:p>
        </p:txBody>
      </p:sp>
      <p:sp>
        <p:nvSpPr>
          <p:cNvPr id="4" name="Slide Number Placeholder 3"/>
          <p:cNvSpPr>
            <a:spLocks noGrp="1"/>
          </p:cNvSpPr>
          <p:nvPr>
            <p:ph type="sldNum" sz="quarter" idx="5"/>
          </p:nvPr>
        </p:nvSpPr>
        <p:spPr/>
        <p:txBody>
          <a:bodyPr/>
          <a:lstStyle/>
          <a:p>
            <a:fld id="{C70DBB40-07F4-41F1-A3FA-47B5165E7B3E}" type="slidenum">
              <a:rPr lang="en-GB" smtClean="0"/>
              <a:t>86</a:t>
            </a:fld>
            <a:endParaRPr lang="en-GB"/>
          </a:p>
        </p:txBody>
      </p:sp>
    </p:spTree>
    <p:extLst>
      <p:ext uri="{BB962C8B-B14F-4D97-AF65-F5344CB8AC3E}">
        <p14:creationId xmlns:p14="http://schemas.microsoft.com/office/powerpoint/2010/main" val="2754231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err="1">
                <a:solidFill>
                  <a:srgbClr val="222222"/>
                </a:solidFill>
                <a:effectLst/>
                <a:latin typeface="Arial" panose="020B0604020202020204" pitchFamily="34" charset="0"/>
              </a:rPr>
              <a:t>Legner</a:t>
            </a:r>
            <a:r>
              <a:rPr lang="en-GB" b="0" i="0" dirty="0">
                <a:solidFill>
                  <a:srgbClr val="222222"/>
                </a:solidFill>
                <a:effectLst/>
                <a:latin typeface="Arial" panose="020B0604020202020204" pitchFamily="34" charset="0"/>
              </a:rPr>
              <a:t>, C., </a:t>
            </a:r>
            <a:r>
              <a:rPr lang="en-GB" b="0" i="0" dirty="0" err="1">
                <a:solidFill>
                  <a:srgbClr val="222222"/>
                </a:solidFill>
                <a:effectLst/>
                <a:latin typeface="Arial" panose="020B0604020202020204" pitchFamily="34" charset="0"/>
              </a:rPr>
              <a:t>Kalwa</a:t>
            </a:r>
            <a:r>
              <a:rPr lang="en-GB" b="0" i="0" dirty="0">
                <a:solidFill>
                  <a:srgbClr val="222222"/>
                </a:solidFill>
                <a:effectLst/>
                <a:latin typeface="Arial" panose="020B0604020202020204" pitchFamily="34" charset="0"/>
              </a:rPr>
              <a:t>, U., Patel, V., </a:t>
            </a:r>
            <a:r>
              <a:rPr lang="en-GB" b="0" i="0" dirty="0" err="1">
                <a:solidFill>
                  <a:srgbClr val="222222"/>
                </a:solidFill>
                <a:effectLst/>
                <a:latin typeface="Arial" panose="020B0604020202020204" pitchFamily="34" charset="0"/>
              </a:rPr>
              <a:t>Chesmore</a:t>
            </a:r>
            <a:r>
              <a:rPr lang="en-GB" b="0" i="0" dirty="0">
                <a:solidFill>
                  <a:srgbClr val="222222"/>
                </a:solidFill>
                <a:effectLst/>
                <a:latin typeface="Arial" panose="020B0604020202020204" pitchFamily="34" charset="0"/>
              </a:rPr>
              <a:t>, A., &amp; Pandey, S. (2019). Sweat sensing in the smart wearables era: Towards integrative, multifunctional and body-compliant perspiration analysis. </a:t>
            </a:r>
            <a:r>
              <a:rPr lang="en-GB" b="0" i="1" dirty="0">
                <a:solidFill>
                  <a:srgbClr val="222222"/>
                </a:solidFill>
                <a:effectLst/>
                <a:latin typeface="Arial" panose="020B0604020202020204" pitchFamily="34" charset="0"/>
              </a:rPr>
              <a:t>Sensors and Actuators A: Physical</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296</a:t>
            </a:r>
            <a:r>
              <a:rPr lang="en-GB" b="0" i="0" dirty="0">
                <a:solidFill>
                  <a:srgbClr val="222222"/>
                </a:solidFill>
                <a:effectLst/>
                <a:latin typeface="Arial" panose="020B0604020202020204" pitchFamily="34" charset="0"/>
              </a:rPr>
              <a:t>, 200-221.</a:t>
            </a:r>
            <a:endParaRPr lang="et-EE" b="0" i="0"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70DBB40-07F4-41F1-A3FA-47B5165E7B3E}" type="slidenum">
              <a:rPr lang="en-GB" smtClean="0"/>
              <a:t>87</a:t>
            </a:fld>
            <a:endParaRPr lang="en-GB"/>
          </a:p>
        </p:txBody>
      </p:sp>
    </p:spTree>
    <p:extLst>
      <p:ext uri="{BB962C8B-B14F-4D97-AF65-F5344CB8AC3E}">
        <p14:creationId xmlns:p14="http://schemas.microsoft.com/office/powerpoint/2010/main" val="3239095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https://www.youtube.com/watch?v=nSasaqQV2xg</a:t>
            </a:r>
          </a:p>
        </p:txBody>
      </p:sp>
      <p:sp>
        <p:nvSpPr>
          <p:cNvPr id="4" name="Slide Number Placeholder 3"/>
          <p:cNvSpPr>
            <a:spLocks noGrp="1"/>
          </p:cNvSpPr>
          <p:nvPr>
            <p:ph type="sldNum" sz="quarter" idx="5"/>
          </p:nvPr>
        </p:nvSpPr>
        <p:spPr/>
        <p:txBody>
          <a:bodyPr/>
          <a:lstStyle/>
          <a:p>
            <a:fld id="{C70DBB40-07F4-41F1-A3FA-47B5165E7B3E}" type="slidenum">
              <a:rPr lang="en-GB" smtClean="0"/>
              <a:t>88</a:t>
            </a:fld>
            <a:endParaRPr lang="en-GB"/>
          </a:p>
        </p:txBody>
      </p:sp>
    </p:spTree>
    <p:extLst>
      <p:ext uri="{BB962C8B-B14F-4D97-AF65-F5344CB8AC3E}">
        <p14:creationId xmlns:p14="http://schemas.microsoft.com/office/powerpoint/2010/main" val="2259654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Arial" panose="020B0604020202020204" pitchFamily="34" charset="0"/>
              </a:rPr>
              <a:t>Regalia, G., </a:t>
            </a:r>
            <a:r>
              <a:rPr lang="en-GB" b="0" i="0" dirty="0" err="1">
                <a:solidFill>
                  <a:srgbClr val="222222"/>
                </a:solidFill>
                <a:effectLst/>
                <a:latin typeface="Arial" panose="020B0604020202020204" pitchFamily="34" charset="0"/>
              </a:rPr>
              <a:t>Onorati</a:t>
            </a:r>
            <a:r>
              <a:rPr lang="en-GB" b="0" i="0" dirty="0">
                <a:solidFill>
                  <a:srgbClr val="222222"/>
                </a:solidFill>
                <a:effectLst/>
                <a:latin typeface="Arial" panose="020B0604020202020204" pitchFamily="34" charset="0"/>
              </a:rPr>
              <a:t>, F., Lai, M., </a:t>
            </a:r>
            <a:r>
              <a:rPr lang="en-GB" b="0" i="0" dirty="0" err="1">
                <a:solidFill>
                  <a:srgbClr val="222222"/>
                </a:solidFill>
                <a:effectLst/>
                <a:latin typeface="Arial" panose="020B0604020202020204" pitchFamily="34" charset="0"/>
              </a:rPr>
              <a:t>Caborni</a:t>
            </a:r>
            <a:r>
              <a:rPr lang="en-GB" b="0" i="0" dirty="0">
                <a:solidFill>
                  <a:srgbClr val="222222"/>
                </a:solidFill>
                <a:effectLst/>
                <a:latin typeface="Arial" panose="020B0604020202020204" pitchFamily="34" charset="0"/>
              </a:rPr>
              <a:t>, C., &amp; Picard, R. W. (2019). Multimodal wrist-worn devices for seizure detection and advancing research: focus on the </a:t>
            </a:r>
            <a:r>
              <a:rPr lang="en-GB" b="0" i="0" dirty="0" err="1">
                <a:solidFill>
                  <a:srgbClr val="222222"/>
                </a:solidFill>
                <a:effectLst/>
                <a:latin typeface="Arial" panose="020B0604020202020204" pitchFamily="34" charset="0"/>
              </a:rPr>
              <a:t>Empatica</a:t>
            </a:r>
            <a:r>
              <a:rPr lang="en-GB" b="0" i="0" dirty="0">
                <a:solidFill>
                  <a:srgbClr val="222222"/>
                </a:solidFill>
                <a:effectLst/>
                <a:latin typeface="Arial" panose="020B0604020202020204" pitchFamily="34" charset="0"/>
              </a:rPr>
              <a:t> wristbands. </a:t>
            </a:r>
            <a:r>
              <a:rPr lang="en-GB" b="0" i="1" dirty="0">
                <a:solidFill>
                  <a:srgbClr val="222222"/>
                </a:solidFill>
                <a:effectLst/>
                <a:latin typeface="Arial" panose="020B0604020202020204" pitchFamily="34" charset="0"/>
              </a:rPr>
              <a:t>Epilepsy research</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153</a:t>
            </a:r>
            <a:r>
              <a:rPr lang="en-GB" b="0" i="0" dirty="0">
                <a:solidFill>
                  <a:srgbClr val="222222"/>
                </a:solidFill>
                <a:effectLst/>
                <a:latin typeface="Arial" panose="020B0604020202020204" pitchFamily="34" charset="0"/>
              </a:rPr>
              <a:t>, 79-82.</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89</a:t>
            </a:fld>
            <a:endParaRPr lang="en-GB"/>
          </a:p>
        </p:txBody>
      </p:sp>
    </p:spTree>
    <p:extLst>
      <p:ext uri="{BB962C8B-B14F-4D97-AF65-F5344CB8AC3E}">
        <p14:creationId xmlns:p14="http://schemas.microsoft.com/office/powerpoint/2010/main" val="1072671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GB" dirty="0">
                <a:effectLst/>
                <a:latin typeface="Arial" panose="020B0604020202020204" pitchFamily="34" charset="0"/>
              </a:rPr>
              <a:t>Picard, R. W., </a:t>
            </a:r>
            <a:r>
              <a:rPr lang="en-GB" dirty="0" err="1">
                <a:effectLst/>
                <a:latin typeface="Arial" panose="020B0604020202020204" pitchFamily="34" charset="0"/>
              </a:rPr>
              <a:t>Fedor</a:t>
            </a:r>
            <a:r>
              <a:rPr lang="en-GB" dirty="0">
                <a:effectLst/>
                <a:latin typeface="Arial" panose="020B0604020202020204" pitchFamily="34" charset="0"/>
              </a:rPr>
              <a:t>, S., &amp; </a:t>
            </a:r>
            <a:r>
              <a:rPr lang="en-GB" dirty="0" err="1">
                <a:effectLst/>
                <a:latin typeface="Arial" panose="020B0604020202020204" pitchFamily="34" charset="0"/>
              </a:rPr>
              <a:t>Ayzenberg</a:t>
            </a:r>
            <a:r>
              <a:rPr lang="en-GB" dirty="0">
                <a:effectLst/>
                <a:latin typeface="Arial" panose="020B0604020202020204" pitchFamily="34" charset="0"/>
              </a:rPr>
              <a:t>, Y. (2016). Multiple arousal theory and daily-life electrodermal activity asymmetry. </a:t>
            </a:r>
            <a:r>
              <a:rPr lang="en-GB" i="1" dirty="0">
                <a:effectLst/>
                <a:latin typeface="Arial" panose="020B0604020202020204" pitchFamily="34" charset="0"/>
              </a:rPr>
              <a:t>Emotion Review</a:t>
            </a:r>
            <a:r>
              <a:rPr lang="en-GB" dirty="0">
                <a:effectLst/>
                <a:latin typeface="Arial" panose="020B0604020202020204" pitchFamily="34" charset="0"/>
              </a:rPr>
              <a:t>, </a:t>
            </a:r>
            <a:r>
              <a:rPr lang="en-GB" i="1" dirty="0">
                <a:effectLst/>
                <a:latin typeface="Arial" panose="020B0604020202020204" pitchFamily="34" charset="0"/>
              </a:rPr>
              <a:t>8</a:t>
            </a:r>
            <a:r>
              <a:rPr lang="en-GB" dirty="0">
                <a:effectLst/>
                <a:latin typeface="Arial" panose="020B0604020202020204" pitchFamily="34" charset="0"/>
              </a:rPr>
              <a:t>(1), 62-75.</a:t>
            </a:r>
            <a:r>
              <a:rPr lang="et-EE" dirty="0">
                <a:effectLst/>
                <a:latin typeface="Arial" panose="020B0604020202020204" pitchFamily="34" charset="0"/>
              </a:rPr>
              <a:t> </a:t>
            </a:r>
            <a:r>
              <a:rPr lang="en-GB" dirty="0"/>
              <a:t>Chicago</a:t>
            </a:r>
            <a:br>
              <a:rPr lang="en-GB" dirty="0"/>
            </a:br>
            <a:endParaRPr lang="et-EE" dirty="0"/>
          </a:p>
          <a:p>
            <a:pPr fontAlgn="t"/>
            <a:endParaRPr lang="et-EE" b="0" i="0" dirty="0">
              <a:solidFill>
                <a:srgbClr val="111111"/>
              </a:solidFill>
              <a:effectLst/>
              <a:latin typeface="Roboto" panose="02000000000000000000" pitchFamily="2" charset="0"/>
            </a:endParaRPr>
          </a:p>
          <a:p>
            <a:pPr algn="l"/>
            <a:r>
              <a:rPr lang="en-GB" sz="1800" b="1" i="0" u="none" strike="noStrike" baseline="0" dirty="0">
                <a:latin typeface="OfficinaSansStd-Bold"/>
              </a:rPr>
              <a:t>Figure 2. </a:t>
            </a:r>
            <a:r>
              <a:rPr lang="en-GB" sz="1800" b="0" i="0" u="none" strike="noStrike" baseline="0" dirty="0">
                <a:latin typeface="OfficinaSansStd-Book"/>
              </a:rPr>
              <a:t>Five hours of bilateral data including two meetings (shaded). Red = right wrist, blue = left wrist. Top graph = SCL. Middle two graphs =</a:t>
            </a:r>
          </a:p>
          <a:p>
            <a:pPr algn="l"/>
            <a:r>
              <a:rPr lang="en-GB" sz="1800" b="0" i="0" u="none" strike="noStrike" baseline="0" dirty="0">
                <a:latin typeface="OfficinaSansStd-Book"/>
              </a:rPr>
              <a:t>activity level. Bottom graph = skin temperature. The team meeting has low and mostly symmetric EDA after the “sorry I’m late” entrance peaks.</a:t>
            </a:r>
          </a:p>
          <a:p>
            <a:pPr algn="l"/>
            <a:r>
              <a:rPr lang="en-GB" sz="1800" b="0" i="0" u="none" strike="noStrike" baseline="0" dirty="0">
                <a:latin typeface="OfficinaSansStd-Book"/>
              </a:rPr>
              <a:t>The high-stakes meeting with top potential partners has higher arousal on both left and right sides, with substantially more right arousal than left.</a:t>
            </a:r>
          </a:p>
          <a:p>
            <a:pPr algn="l"/>
            <a:r>
              <a:rPr lang="en-GB" sz="1800" b="0" i="0" u="none" strike="noStrike" baseline="0" dirty="0">
                <a:latin typeface="OfficinaSansStd-Book"/>
              </a:rPr>
              <a:t>Symmetry returns as soon as the high-stakes meeting ends.</a:t>
            </a:r>
            <a:endParaRPr lang="en-GB" b="0" i="0" dirty="0">
              <a:solidFill>
                <a:srgbClr val="111111"/>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C70DBB40-07F4-41F1-A3FA-47B5165E7B3E}" type="slidenum">
              <a:rPr lang="en-GB" smtClean="0"/>
              <a:t>90</a:t>
            </a:fld>
            <a:endParaRPr lang="en-GB"/>
          </a:p>
        </p:txBody>
      </p:sp>
    </p:spTree>
    <p:extLst>
      <p:ext uri="{BB962C8B-B14F-4D97-AF65-F5344CB8AC3E}">
        <p14:creationId xmlns:p14="http://schemas.microsoft.com/office/powerpoint/2010/main" val="2495333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22222"/>
                </a:solidFill>
                <a:effectLst/>
                <a:latin typeface="Arial" panose="020B0604020202020204" pitchFamily="34" charset="0"/>
              </a:rPr>
              <a:t>Boucsein</a:t>
            </a:r>
            <a:r>
              <a:rPr lang="en-GB" b="0" i="0" dirty="0">
                <a:solidFill>
                  <a:srgbClr val="222222"/>
                </a:solidFill>
                <a:effectLst/>
                <a:latin typeface="Arial" panose="020B0604020202020204" pitchFamily="34" charset="0"/>
              </a:rPr>
              <a:t>, W. (2012). </a:t>
            </a:r>
            <a:r>
              <a:rPr lang="en-GB" b="0" i="1" dirty="0">
                <a:solidFill>
                  <a:srgbClr val="222222"/>
                </a:solidFill>
                <a:effectLst/>
                <a:latin typeface="Arial" panose="020B0604020202020204" pitchFamily="34" charset="0"/>
              </a:rPr>
              <a:t>Electrodermal activity</a:t>
            </a:r>
            <a:r>
              <a:rPr lang="en-GB" b="0" i="0" dirty="0">
                <a:solidFill>
                  <a:srgbClr val="222222"/>
                </a:solidFill>
                <a:effectLst/>
                <a:latin typeface="Arial" panose="020B0604020202020204" pitchFamily="34" charset="0"/>
              </a:rPr>
              <a:t>. Springer Science &amp; Business Media.</a:t>
            </a:r>
            <a:endParaRPr lang="et-EE" b="0" i="0" dirty="0">
              <a:solidFill>
                <a:srgbClr val="222222"/>
              </a:solidFill>
              <a:effectLst/>
              <a:latin typeface="Arial" panose="020B0604020202020204" pitchFamily="34" charset="0"/>
            </a:endParaRPr>
          </a:p>
          <a:p>
            <a:endParaRPr lang="et-EE" b="0" i="0" dirty="0">
              <a:solidFill>
                <a:srgbClr val="222222"/>
              </a:solidFill>
              <a:effectLst/>
              <a:latin typeface="Arial" panose="020B0604020202020204" pitchFamily="34" charset="0"/>
            </a:endParaRPr>
          </a:p>
          <a:p>
            <a:pPr algn="l"/>
            <a:r>
              <a:rPr lang="en-GB" sz="1800" b="0" i="0" u="none" strike="noStrike" baseline="0" dirty="0">
                <a:solidFill>
                  <a:srgbClr val="000000"/>
                </a:solidFill>
                <a:latin typeface="AdvP6960"/>
              </a:rPr>
              <a:t>Fig. 1.6 </a:t>
            </a:r>
            <a:r>
              <a:rPr lang="en-GB" sz="1800" b="0" i="0" u="none" strike="noStrike" baseline="0" dirty="0">
                <a:solidFill>
                  <a:srgbClr val="000000"/>
                </a:solidFill>
                <a:latin typeface="AdvP6975"/>
              </a:rPr>
              <a:t>Central nervous system elicitation of EDA in humans. </a:t>
            </a:r>
            <a:r>
              <a:rPr lang="en-GB" sz="1800" b="0" i="0" u="none" strike="noStrike" baseline="0" dirty="0">
                <a:solidFill>
                  <a:srgbClr val="000000"/>
                </a:solidFill>
                <a:latin typeface="AdvP696A"/>
              </a:rPr>
              <a:t>1</a:t>
            </a:r>
            <a:r>
              <a:rPr lang="en-GB" sz="1800" b="0" i="0" u="none" strike="noStrike" baseline="0" dirty="0">
                <a:solidFill>
                  <a:srgbClr val="000000"/>
                </a:solidFill>
                <a:latin typeface="AdvP6975"/>
              </a:rPr>
              <a:t>: ipsilateral influences from the</a:t>
            </a:r>
          </a:p>
          <a:p>
            <a:pPr algn="l"/>
            <a:r>
              <a:rPr lang="en-GB" sz="1800" b="0" i="0" u="none" strike="noStrike" baseline="0" dirty="0">
                <a:solidFill>
                  <a:srgbClr val="000000"/>
                </a:solidFill>
                <a:latin typeface="AdvP6975"/>
              </a:rPr>
              <a:t>limbic system via hypothalamic thermoregulatory areas (EDA1); </a:t>
            </a:r>
            <a:r>
              <a:rPr lang="en-GB" sz="1800" b="0" i="0" u="none" strike="noStrike" baseline="0" dirty="0">
                <a:solidFill>
                  <a:srgbClr val="000000"/>
                </a:solidFill>
                <a:latin typeface="AdvP696A"/>
              </a:rPr>
              <a:t>2</a:t>
            </a:r>
            <a:r>
              <a:rPr lang="en-GB" sz="1800" b="0" i="0" u="none" strike="noStrike" baseline="0" dirty="0">
                <a:solidFill>
                  <a:srgbClr val="000000"/>
                </a:solidFill>
                <a:latin typeface="AdvP6975"/>
              </a:rPr>
              <a:t>: contralateral influences from</a:t>
            </a:r>
          </a:p>
          <a:p>
            <a:pPr algn="l"/>
            <a:r>
              <a:rPr lang="en-GB" sz="1800" b="0" i="0" u="none" strike="noStrike" baseline="0" dirty="0">
                <a:solidFill>
                  <a:srgbClr val="000000"/>
                </a:solidFill>
                <a:latin typeface="AdvP6975"/>
              </a:rPr>
              <a:t>premotor cortical and basal ganglia areas (EDA2); </a:t>
            </a:r>
            <a:r>
              <a:rPr lang="en-GB" sz="1800" b="0" i="0" u="none" strike="noStrike" baseline="0" dirty="0">
                <a:solidFill>
                  <a:srgbClr val="000000"/>
                </a:solidFill>
                <a:latin typeface="AdvP696A"/>
              </a:rPr>
              <a:t>3</a:t>
            </a:r>
            <a:r>
              <a:rPr lang="en-GB" sz="1800" b="0" i="0" u="none" strike="noStrike" baseline="0" dirty="0">
                <a:solidFill>
                  <a:srgbClr val="000000"/>
                </a:solidFill>
                <a:latin typeface="AdvP6975"/>
              </a:rPr>
              <a:t>: reticular influences. Dashed: Connections</a:t>
            </a:r>
          </a:p>
          <a:p>
            <a:pPr algn="l"/>
            <a:r>
              <a:rPr lang="en-GB" sz="1800" b="0" i="0" u="none" strike="noStrike" baseline="0" dirty="0">
                <a:solidFill>
                  <a:srgbClr val="000000"/>
                </a:solidFill>
                <a:latin typeface="AdvP6975"/>
              </a:rPr>
              <a:t>within the limbic system (Fig. </a:t>
            </a:r>
            <a:r>
              <a:rPr lang="en-GB" sz="1800" b="0" i="0" u="none" strike="noStrike" baseline="0" dirty="0">
                <a:solidFill>
                  <a:srgbClr val="0000FF"/>
                </a:solidFill>
                <a:latin typeface="AdvP6975"/>
              </a:rPr>
              <a:t>1.4</a:t>
            </a:r>
            <a:r>
              <a:rPr lang="en-GB" sz="1800" b="0" i="0" u="none" strike="noStrike" baseline="0" dirty="0">
                <a:solidFill>
                  <a:srgbClr val="000000"/>
                </a:solidFill>
                <a:latin typeface="AdvP6975"/>
              </a:rPr>
              <a:t>, Sect. </a:t>
            </a:r>
            <a:r>
              <a:rPr lang="en-GB" sz="1800" b="0" i="0" u="none" strike="noStrike" baseline="0" dirty="0">
                <a:solidFill>
                  <a:srgbClr val="0000FF"/>
                </a:solidFill>
                <a:latin typeface="AdvP6975"/>
              </a:rPr>
              <a:t>1.3.2.2</a:t>
            </a:r>
            <a:r>
              <a:rPr lang="en-GB" sz="1800" b="0" i="0" u="none" strike="noStrike" baseline="0" dirty="0">
                <a:solidFill>
                  <a:srgbClr val="000000"/>
                </a:solidFill>
                <a:latin typeface="AdvP6975"/>
              </a:rPr>
              <a:t>). Adapted from </a:t>
            </a:r>
            <a:r>
              <a:rPr lang="en-GB" sz="1800" b="0" i="0" u="none" strike="noStrike" baseline="0" dirty="0" err="1">
                <a:solidFill>
                  <a:srgbClr val="000000"/>
                </a:solidFill>
                <a:latin typeface="AdvP6975"/>
              </a:rPr>
              <a:t>Schliack</a:t>
            </a:r>
            <a:r>
              <a:rPr lang="en-GB" sz="1800" b="0" i="0" u="none" strike="noStrike" baseline="0" dirty="0">
                <a:solidFill>
                  <a:srgbClr val="000000"/>
                </a:solidFill>
                <a:latin typeface="AdvP6975"/>
              </a:rPr>
              <a:t> and </a:t>
            </a:r>
            <a:r>
              <a:rPr lang="en-GB" sz="1800" b="0" i="0" u="none" strike="noStrike" baseline="0" dirty="0" err="1">
                <a:solidFill>
                  <a:srgbClr val="000000"/>
                </a:solidFill>
                <a:latin typeface="AdvP6975"/>
              </a:rPr>
              <a:t>Schiffter</a:t>
            </a:r>
            <a:r>
              <a:rPr lang="en-GB" sz="1800" b="0" i="0" u="none" strike="noStrike" baseline="0" dirty="0">
                <a:solidFill>
                  <a:srgbClr val="000000"/>
                </a:solidFill>
                <a:latin typeface="AdvP6975"/>
              </a:rPr>
              <a:t> (1979),</a:t>
            </a:r>
          </a:p>
          <a:p>
            <a:pPr algn="l"/>
            <a:r>
              <a:rPr lang="en-GB" sz="1800" b="0" i="0" u="none" strike="noStrike" baseline="0" dirty="0">
                <a:solidFill>
                  <a:srgbClr val="000000"/>
                </a:solidFill>
                <a:latin typeface="AdvP6975"/>
              </a:rPr>
              <a:t>Fig. 1.4c. Copyright 1979 by Springer. Used by permission of the publisher</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91</a:t>
            </a:fld>
            <a:endParaRPr lang="en-GB"/>
          </a:p>
        </p:txBody>
      </p:sp>
    </p:spTree>
    <p:extLst>
      <p:ext uri="{BB962C8B-B14F-4D97-AF65-F5344CB8AC3E}">
        <p14:creationId xmlns:p14="http://schemas.microsoft.com/office/powerpoint/2010/main" val="3212477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https://www.kaltura.com/index.php/extwidget/preview/partner_id/816122/uiconf_id/44640271/entry_id/0_zgy98rfg/embed/dynamic?</a:t>
            </a:r>
            <a:endParaRPr lang="et-EE" dirty="0"/>
          </a:p>
          <a:p>
            <a:endParaRPr lang="et-EE" dirty="0"/>
          </a:p>
          <a:p>
            <a:r>
              <a:rPr lang="en-GB" dirty="0"/>
              <a:t>https://sk.sagepub.com/books/essential-psychology/n7.xml</a:t>
            </a:r>
            <a:endParaRPr lang="et-EE" dirty="0"/>
          </a:p>
          <a:p>
            <a:endParaRPr lang="et-EE" dirty="0"/>
          </a:p>
          <a:p>
            <a:pPr algn="l"/>
            <a:r>
              <a:rPr lang="en-GB" b="0" i="0" dirty="0">
                <a:solidFill>
                  <a:srgbClr val="333333"/>
                </a:solidFill>
                <a:effectLst/>
                <a:latin typeface="Open Sans" panose="020B0606030504020204" pitchFamily="34" charset="0"/>
              </a:rPr>
              <a:t>Castro, A., &amp; Sergeant, M. (2010). The human nervous system: functional anatomy. In P. </a:t>
            </a:r>
            <a:r>
              <a:rPr lang="en-GB" b="0" i="0" dirty="0" err="1">
                <a:solidFill>
                  <a:srgbClr val="333333"/>
                </a:solidFill>
                <a:effectLst/>
                <a:latin typeface="Open Sans" panose="020B0606030504020204" pitchFamily="34" charset="0"/>
              </a:rPr>
              <a:t>BanyardM</a:t>
            </a:r>
            <a:r>
              <a:rPr lang="en-GB" b="0" i="0" dirty="0">
                <a:solidFill>
                  <a:srgbClr val="333333"/>
                </a:solidFill>
                <a:effectLst/>
                <a:latin typeface="Open Sans" panose="020B0606030504020204" pitchFamily="34" charset="0"/>
              </a:rPr>
              <a:t>. N. Davies, &amp; C. Norman (Eds.), </a:t>
            </a:r>
            <a:r>
              <a:rPr lang="en-GB" b="0" i="1" dirty="0">
                <a:solidFill>
                  <a:srgbClr val="333333"/>
                </a:solidFill>
                <a:effectLst/>
                <a:latin typeface="Open Sans" panose="020B0606030504020204" pitchFamily="34" charset="0"/>
              </a:rPr>
              <a:t>Essential psychology: A concise introduction</a:t>
            </a:r>
            <a:r>
              <a:rPr lang="en-GB" b="0" i="0" dirty="0">
                <a:solidFill>
                  <a:srgbClr val="333333"/>
                </a:solidFill>
                <a:effectLst/>
                <a:latin typeface="Open Sans" panose="020B0606030504020204" pitchFamily="34" charset="0"/>
              </a:rPr>
              <a:t> (pp. 129-149). SAGE Publications Ltd, https://www.doi.org/10.4135/9781446251461.n7</a:t>
            </a:r>
          </a:p>
          <a:p>
            <a:br>
              <a:rPr lang="en-GB" dirty="0"/>
            </a:b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92</a:t>
            </a:fld>
            <a:endParaRPr lang="en-GB"/>
          </a:p>
        </p:txBody>
      </p:sp>
    </p:spTree>
    <p:extLst>
      <p:ext uri="{BB962C8B-B14F-4D97-AF65-F5344CB8AC3E}">
        <p14:creationId xmlns:p14="http://schemas.microsoft.com/office/powerpoint/2010/main" val="4171191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https://www.youtube.com/watch?v=YGW1t_wgt2Q</a:t>
            </a:r>
          </a:p>
        </p:txBody>
      </p:sp>
      <p:sp>
        <p:nvSpPr>
          <p:cNvPr id="4" name="Slide Number Placeholder 3"/>
          <p:cNvSpPr>
            <a:spLocks noGrp="1"/>
          </p:cNvSpPr>
          <p:nvPr>
            <p:ph type="sldNum" sz="quarter" idx="5"/>
          </p:nvPr>
        </p:nvSpPr>
        <p:spPr/>
        <p:txBody>
          <a:bodyPr/>
          <a:lstStyle/>
          <a:p>
            <a:fld id="{C70DBB40-07F4-41F1-A3FA-47B5165E7B3E}" type="slidenum">
              <a:rPr lang="en-GB" smtClean="0"/>
              <a:t>11</a:t>
            </a:fld>
            <a:endParaRPr lang="en-GB"/>
          </a:p>
        </p:txBody>
      </p:sp>
    </p:spTree>
    <p:extLst>
      <p:ext uri="{BB962C8B-B14F-4D97-AF65-F5344CB8AC3E}">
        <p14:creationId xmlns:p14="http://schemas.microsoft.com/office/powerpoint/2010/main" val="405987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t-EE" dirty="0"/>
              <a:t>https://et.wikipedia.org/wiki/Kompuutertomograaf#/media/Fail:UPMCEast_CTscan.jpg</a:t>
            </a:r>
          </a:p>
          <a:p>
            <a:endParaRPr lang="en-GB" dirty="0"/>
          </a:p>
          <a:p>
            <a:pPr eaLnBrk="1" hangingPunct="1">
              <a:spcBef>
                <a:spcPct val="0"/>
              </a:spcBef>
            </a:pPr>
            <a:r>
              <a:rPr lang="en-GB" b="0" i="0" dirty="0" err="1">
                <a:solidFill>
                  <a:srgbClr val="000000"/>
                </a:solidFill>
                <a:effectLst/>
                <a:latin typeface="Open Sans" panose="020B0606030504020204" pitchFamily="34" charset="0"/>
              </a:rPr>
              <a:t>Pletüsmograafia</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kreeka</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keeles</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Plethysmos</a:t>
            </a:r>
            <a:r>
              <a:rPr lang="en-GB" b="0" i="0" dirty="0">
                <a:solidFill>
                  <a:srgbClr val="000000"/>
                </a:solidFill>
                <a:effectLst/>
                <a:latin typeface="Open Sans" panose="020B0606030504020204" pitchFamily="34" charset="0"/>
              </a:rPr>
              <a:t> - </a:t>
            </a:r>
            <a:r>
              <a:rPr lang="en-GB" b="0" i="0" dirty="0" err="1">
                <a:solidFill>
                  <a:srgbClr val="000000"/>
                </a:solidFill>
                <a:effectLst/>
                <a:latin typeface="Open Sans" panose="020B0606030504020204" pitchFamily="34" charset="0"/>
              </a:rPr>
              <a:t>täitmine</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suurendamine</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ja</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graafiline</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salvestamine</a:t>
            </a:r>
            <a:r>
              <a:rPr lang="en-GB" b="0" i="0" dirty="0">
                <a:solidFill>
                  <a:srgbClr val="000000"/>
                </a:solidFill>
                <a:effectLst/>
                <a:latin typeface="Open Sans" panose="020B0606030504020204" pitchFamily="34" charset="0"/>
              </a:rPr>
              <a:t>) - </a:t>
            </a:r>
            <a:r>
              <a:rPr lang="en-GB" b="0" i="0" dirty="0" err="1">
                <a:solidFill>
                  <a:srgbClr val="000000"/>
                </a:solidFill>
                <a:effectLst/>
                <a:latin typeface="Open Sans" panose="020B0606030504020204" pitchFamily="34" charset="0"/>
              </a:rPr>
              <a:t>perifeerse</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organi</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või</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kehaosa</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jäseme</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sõrme</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ahtri</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jms</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mahu</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muutuste</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pidev</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graafiline</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salvestamine</a:t>
            </a:r>
            <a:r>
              <a:rPr lang="en-GB" b="0" i="0" dirty="0">
                <a:solidFill>
                  <a:srgbClr val="000000"/>
                </a:solidFill>
                <a:effectLst/>
                <a:latin typeface="Open Sans" panose="020B0606030504020204" pitchFamily="34" charset="0"/>
              </a:rPr>
              <a:t>, et </a:t>
            </a:r>
            <a:r>
              <a:rPr lang="en-GB" b="0" i="0" dirty="0" err="1">
                <a:solidFill>
                  <a:srgbClr val="000000"/>
                </a:solidFill>
                <a:effectLst/>
                <a:latin typeface="Open Sans" panose="020B0606030504020204" pitchFamily="34" charset="0"/>
              </a:rPr>
              <a:t>määrata</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kindlaks</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testorgani</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verevarustuse</a:t>
            </a:r>
            <a:r>
              <a:rPr lang="en-GB" b="0" i="0" dirty="0">
                <a:solidFill>
                  <a:srgbClr val="000000"/>
                </a:solidFill>
                <a:effectLst/>
                <a:latin typeface="Open Sans" panose="020B0606030504020204" pitchFamily="34" charset="0"/>
              </a:rPr>
              <a:t> </a:t>
            </a:r>
            <a:r>
              <a:rPr lang="en-GB" b="0" i="0" dirty="0" err="1">
                <a:solidFill>
                  <a:srgbClr val="000000"/>
                </a:solidFill>
                <a:effectLst/>
                <a:latin typeface="Open Sans" panose="020B0606030504020204" pitchFamily="34" charset="0"/>
              </a:rPr>
              <a:t>kõikumised</a:t>
            </a:r>
            <a:r>
              <a:rPr lang="en-GB" b="0" i="0" dirty="0">
                <a:solidFill>
                  <a:srgbClr val="000000"/>
                </a:solidFill>
                <a:effectLst/>
                <a:latin typeface="Open Sans" panose="020B0606030504020204" pitchFamily="34" charset="0"/>
              </a:rPr>
              <a:t>.</a:t>
            </a:r>
            <a:endParaRPr lang="et-EE" b="0" i="0" dirty="0">
              <a:solidFill>
                <a:srgbClr val="000000"/>
              </a:solidFill>
              <a:effectLst/>
              <a:latin typeface="Open Sans" panose="020B0606030504020204" pitchFamily="34" charset="0"/>
            </a:endParaRPr>
          </a:p>
          <a:p>
            <a:pPr eaLnBrk="1" hangingPunct="1">
              <a:spcBef>
                <a:spcPct val="0"/>
              </a:spcBef>
            </a:pPr>
            <a:endParaRPr lang="et-EE" altLang="en-US" b="0" i="0" dirty="0">
              <a:solidFill>
                <a:srgbClr val="000000"/>
              </a:solidFill>
              <a:effectLst/>
              <a:latin typeface="Open Sans" panose="020B0606030504020204" pitchFamily="34" charset="0"/>
            </a:endParaRPr>
          </a:p>
          <a:p>
            <a:pPr eaLnBrk="1" hangingPunct="1">
              <a:spcBef>
                <a:spcPct val="0"/>
              </a:spcBef>
            </a:pPr>
            <a:r>
              <a:rPr lang="en-GB" b="0" i="0" dirty="0" err="1">
                <a:solidFill>
                  <a:srgbClr val="222222"/>
                </a:solidFill>
                <a:effectLst/>
                <a:latin typeface="Arial" panose="020B0604020202020204" pitchFamily="34" charset="0"/>
              </a:rPr>
              <a:t>Baek</a:t>
            </a:r>
            <a:r>
              <a:rPr lang="en-GB" b="0" i="0" dirty="0">
                <a:solidFill>
                  <a:srgbClr val="222222"/>
                </a:solidFill>
                <a:effectLst/>
                <a:latin typeface="Arial" panose="020B0604020202020204" pitchFamily="34" charset="0"/>
              </a:rPr>
              <a:t>, H. J., Shin, J., &amp; Cho, J. (2018). The effect of optical crosstalk on accuracy of reflectance-type pulse oximeter for mobile healthcare. </a:t>
            </a:r>
            <a:r>
              <a:rPr lang="en-GB" b="0" i="1" dirty="0">
                <a:solidFill>
                  <a:srgbClr val="222222"/>
                </a:solidFill>
                <a:effectLst/>
                <a:latin typeface="Arial" panose="020B0604020202020204" pitchFamily="34" charset="0"/>
              </a:rPr>
              <a:t>Journal of healthcare engineering</a:t>
            </a:r>
            <a:r>
              <a:rPr lang="en-GB" b="0" i="0" dirty="0">
                <a:solidFill>
                  <a:srgbClr val="222222"/>
                </a:solidFill>
                <a:effectLst/>
                <a:latin typeface="Arial" panose="020B0604020202020204" pitchFamily="34" charset="0"/>
              </a:rPr>
              <a:t>, </a:t>
            </a:r>
            <a:r>
              <a:rPr lang="en-GB" b="0" i="1" dirty="0">
                <a:solidFill>
                  <a:srgbClr val="222222"/>
                </a:solidFill>
                <a:effectLst/>
                <a:latin typeface="Arial" panose="020B0604020202020204" pitchFamily="34" charset="0"/>
              </a:rPr>
              <a:t>2018</a:t>
            </a:r>
            <a:r>
              <a:rPr lang="en-GB" b="0" i="0" dirty="0">
                <a:solidFill>
                  <a:srgbClr val="222222"/>
                </a:solidFill>
                <a:effectLst/>
                <a:latin typeface="Arial" panose="020B0604020202020204" pitchFamily="34" charset="0"/>
              </a:rPr>
              <a:t>.</a:t>
            </a:r>
            <a:endParaRPr lang="et-EE" b="0" i="0" dirty="0">
              <a:solidFill>
                <a:srgbClr val="222222"/>
              </a:solidFill>
              <a:effectLst/>
              <a:latin typeface="Arial" panose="020B0604020202020204" pitchFamily="34" charset="0"/>
            </a:endParaRPr>
          </a:p>
          <a:p>
            <a:pPr eaLnBrk="1" hangingPunct="1">
              <a:spcBef>
                <a:spcPct val="0"/>
              </a:spcBef>
            </a:pPr>
            <a:endParaRPr lang="et-EE" altLang="en-US" b="0" i="0" dirty="0">
              <a:solidFill>
                <a:srgbClr val="222222"/>
              </a:solidFill>
              <a:effectLst/>
              <a:latin typeface="Arial" panose="020B0604020202020204" pitchFamily="34" charset="0"/>
            </a:endParaRPr>
          </a:p>
          <a:p>
            <a:pPr eaLnBrk="1" hangingPunct="1">
              <a:spcBef>
                <a:spcPct val="0"/>
              </a:spcBef>
            </a:pPr>
            <a:r>
              <a:rPr lang="en-GB" b="0" i="0" dirty="0">
                <a:solidFill>
                  <a:srgbClr val="222222"/>
                </a:solidFill>
                <a:effectLst/>
                <a:latin typeface="Arial" panose="020B0604020202020204" pitchFamily="34" charset="0"/>
              </a:rPr>
              <a:t>Okada, E. (2013). Photon Migration in NIRS Brain Imaging. In </a:t>
            </a:r>
            <a:r>
              <a:rPr lang="en-GB" b="0" i="1" dirty="0">
                <a:solidFill>
                  <a:srgbClr val="222222"/>
                </a:solidFill>
                <a:effectLst/>
                <a:latin typeface="Arial" panose="020B0604020202020204" pitchFamily="34" charset="0"/>
              </a:rPr>
              <a:t>Application of Near Infrared Spectroscopy in Biomedicine</a:t>
            </a:r>
            <a:r>
              <a:rPr lang="en-GB" b="0" i="0" dirty="0">
                <a:solidFill>
                  <a:srgbClr val="222222"/>
                </a:solidFill>
                <a:effectLst/>
                <a:latin typeface="Arial" panose="020B0604020202020204" pitchFamily="34" charset="0"/>
              </a:rPr>
              <a:t> (pp. 37-58). Springer, Boston, MA.</a:t>
            </a:r>
            <a:endParaRPr lang="et-EE" altLang="en-US" b="0" i="0" dirty="0">
              <a:solidFill>
                <a:srgbClr val="000000"/>
              </a:solidFill>
              <a:effectLst/>
              <a:latin typeface="Open Sans" panose="020B0606030504020204" pitchFamily="34" charset="0"/>
            </a:endParaRPr>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93</a:t>
            </a:fld>
            <a:endParaRPr lang="en-GB" altLang="en-US"/>
          </a:p>
        </p:txBody>
      </p:sp>
    </p:spTree>
    <p:extLst>
      <p:ext uri="{BB962C8B-B14F-4D97-AF65-F5344CB8AC3E}">
        <p14:creationId xmlns:p14="http://schemas.microsoft.com/office/powerpoint/2010/main" val="4197565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t-EE" altLang="en-US" b="0" i="0" dirty="0">
              <a:solidFill>
                <a:srgbClr val="000000"/>
              </a:solidFill>
              <a:effectLst/>
              <a:latin typeface="Open Sans" panose="020B0606030504020204" pitchFamily="34" charset="0"/>
            </a:endParaRPr>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94</a:t>
            </a:fld>
            <a:endParaRPr lang="en-GB" altLang="en-US"/>
          </a:p>
        </p:txBody>
      </p:sp>
    </p:spTree>
    <p:extLst>
      <p:ext uri="{BB962C8B-B14F-4D97-AF65-F5344CB8AC3E}">
        <p14:creationId xmlns:p14="http://schemas.microsoft.com/office/powerpoint/2010/main" val="2858076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96</a:t>
            </a:fld>
            <a:endParaRPr lang="en-GB"/>
          </a:p>
        </p:txBody>
      </p:sp>
    </p:spTree>
    <p:extLst>
      <p:ext uri="{BB962C8B-B14F-4D97-AF65-F5344CB8AC3E}">
        <p14:creationId xmlns:p14="http://schemas.microsoft.com/office/powerpoint/2010/main" val="935728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D509A84-AA3C-4857-9329-006DA901EFDE}" type="slidenum">
              <a:rPr lang="en-GB" smtClean="0"/>
              <a:t>100</a:t>
            </a:fld>
            <a:endParaRPr lang="en-GB"/>
          </a:p>
        </p:txBody>
      </p:sp>
    </p:spTree>
    <p:extLst>
      <p:ext uri="{BB962C8B-B14F-4D97-AF65-F5344CB8AC3E}">
        <p14:creationId xmlns:p14="http://schemas.microsoft.com/office/powerpoint/2010/main" val="1463037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err="1">
                <a:solidFill>
                  <a:schemeClr val="tx1"/>
                </a:solidFill>
                <a:effectLst/>
                <a:latin typeface="+mn-lt"/>
                <a:ea typeface="+mn-ea"/>
                <a:cs typeface="+mn-cs"/>
              </a:rPr>
              <a:t>photoplethysmogram</a:t>
            </a:r>
            <a:r>
              <a:rPr lang="en-GB" sz="1200" b="0" i="0" kern="1200" dirty="0">
                <a:solidFill>
                  <a:schemeClr val="tx1"/>
                </a:solidFill>
                <a:effectLst/>
                <a:latin typeface="+mn-lt"/>
                <a:ea typeface="+mn-ea"/>
                <a:cs typeface="+mn-cs"/>
              </a:rPr>
              <a:t> </a:t>
            </a:r>
            <a:endParaRPr lang="et-EE" sz="1200" b="0" i="0" kern="1200" dirty="0">
              <a:solidFill>
                <a:schemeClr val="tx1"/>
              </a:solidFill>
              <a:effectLst/>
              <a:latin typeface="+mn-lt"/>
              <a:ea typeface="+mn-ea"/>
              <a:cs typeface="+mn-cs"/>
            </a:endParaRPr>
          </a:p>
          <a:p>
            <a:r>
              <a:rPr lang="et-EE" sz="1200" b="0" i="0" kern="1200" dirty="0" err="1">
                <a:solidFill>
                  <a:schemeClr val="tx1"/>
                </a:solidFill>
                <a:effectLst/>
                <a:latin typeface="+mn-lt"/>
                <a:ea typeface="+mn-ea"/>
                <a:cs typeface="+mn-cs"/>
              </a:rPr>
              <a:t>fotopletüsmograaf</a:t>
            </a:r>
            <a:endParaRPr lang="et-EE" dirty="0"/>
          </a:p>
          <a:p>
            <a:endParaRPr lang="et-EE" dirty="0"/>
          </a:p>
          <a:p>
            <a:r>
              <a:rPr lang="en-GB" dirty="0"/>
              <a:t>https://www.youtube.com/watch?v=egjpSCCqzr4</a:t>
            </a:r>
            <a:endParaRPr lang="et-EE" dirty="0"/>
          </a:p>
          <a:p>
            <a:endParaRPr lang="et-EE" dirty="0"/>
          </a:p>
          <a:p>
            <a:r>
              <a:rPr lang="en-GB" dirty="0"/>
              <a:t>https://www.youtube.com/watch?v=Y9f-RpwXr4E</a:t>
            </a:r>
            <a:endParaRPr lang="et-EE" dirty="0"/>
          </a:p>
          <a:p>
            <a:endParaRPr lang="et-EE" dirty="0"/>
          </a:p>
          <a:p>
            <a:r>
              <a:rPr lang="en-GB" dirty="0"/>
              <a:t>https://chrome-blesk02.ru/et/floor/kak-rabotaet-pulsometr-v-sportivnyh-chasah-reiting-luchshih-nagrudnyh/</a:t>
            </a:r>
          </a:p>
        </p:txBody>
      </p:sp>
      <p:sp>
        <p:nvSpPr>
          <p:cNvPr id="4" name="Slide Number Placeholder 3"/>
          <p:cNvSpPr>
            <a:spLocks noGrp="1"/>
          </p:cNvSpPr>
          <p:nvPr>
            <p:ph type="sldNum" sz="quarter" idx="5"/>
          </p:nvPr>
        </p:nvSpPr>
        <p:spPr/>
        <p:txBody>
          <a:bodyPr/>
          <a:lstStyle/>
          <a:p>
            <a:fld id="{C70DBB40-07F4-41F1-A3FA-47B5165E7B3E}" type="slidenum">
              <a:rPr lang="en-GB" smtClean="0"/>
              <a:t>13</a:t>
            </a:fld>
            <a:endParaRPr lang="en-GB"/>
          </a:p>
        </p:txBody>
      </p:sp>
    </p:spTree>
    <p:extLst>
      <p:ext uri="{BB962C8B-B14F-4D97-AF65-F5344CB8AC3E}">
        <p14:creationId xmlns:p14="http://schemas.microsoft.com/office/powerpoint/2010/main" val="2517265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https://blogs.acu.edu/johnridleystroop/about-john-ridley-stroop/#.X_2zkOgzaUk</a:t>
            </a:r>
          </a:p>
        </p:txBody>
      </p:sp>
      <p:sp>
        <p:nvSpPr>
          <p:cNvPr id="4" name="Slide Number Placeholder 3"/>
          <p:cNvSpPr>
            <a:spLocks noGrp="1"/>
          </p:cNvSpPr>
          <p:nvPr>
            <p:ph type="sldNum" sz="quarter" idx="5"/>
          </p:nvPr>
        </p:nvSpPr>
        <p:spPr/>
        <p:txBody>
          <a:bodyPr/>
          <a:lstStyle/>
          <a:p>
            <a:fld id="{C70DBB40-07F4-41F1-A3FA-47B5165E7B3E}" type="slidenum">
              <a:rPr lang="en-GB" smtClean="0"/>
              <a:t>14</a:t>
            </a:fld>
            <a:endParaRPr lang="en-GB"/>
          </a:p>
        </p:txBody>
      </p:sp>
    </p:spTree>
    <p:extLst>
      <p:ext uri="{BB962C8B-B14F-4D97-AF65-F5344CB8AC3E}">
        <p14:creationId xmlns:p14="http://schemas.microsoft.com/office/powerpoint/2010/main" val="622320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https://www.popularmechanics.com/science/health/a32493472/tattoo-eeg-measure-brain-waves/</a:t>
            </a:r>
          </a:p>
        </p:txBody>
      </p:sp>
      <p:sp>
        <p:nvSpPr>
          <p:cNvPr id="4" name="Slide Number Placeholder 3"/>
          <p:cNvSpPr>
            <a:spLocks noGrp="1"/>
          </p:cNvSpPr>
          <p:nvPr>
            <p:ph type="sldNum" sz="quarter" idx="5"/>
          </p:nvPr>
        </p:nvSpPr>
        <p:spPr/>
        <p:txBody>
          <a:bodyPr/>
          <a:lstStyle/>
          <a:p>
            <a:fld id="{C70DBB40-07F4-41F1-A3FA-47B5165E7B3E}" type="slidenum">
              <a:rPr lang="en-GB" smtClean="0"/>
              <a:t>18</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Your eye has an inner lining which is made of a sheet of nerves.  This sheet of nerves is responsible for your vision and what you see and it is called the </a:t>
            </a:r>
            <a:r>
              <a:rPr lang="en-GB" sz="1200" b="1" i="0" kern="1200" dirty="0">
                <a:solidFill>
                  <a:schemeClr val="tx1"/>
                </a:solidFill>
                <a:effectLst/>
                <a:latin typeface="+mn-lt"/>
                <a:ea typeface="+mn-ea"/>
                <a:cs typeface="+mn-cs"/>
              </a:rPr>
              <a:t>RETINA</a:t>
            </a:r>
            <a:r>
              <a:rPr lang="en-GB" sz="1200" b="0" i="0" kern="1200" dirty="0">
                <a:solidFill>
                  <a:schemeClr val="tx1"/>
                </a:solidFill>
                <a:effectLst/>
                <a:latin typeface="+mn-lt"/>
                <a:ea typeface="+mn-ea"/>
                <a:cs typeface="+mn-cs"/>
              </a:rPr>
              <a:t>.  There is a “hole” in the sheet where the Optic Nerve enters the eye.  This area is called the Optic Nerve Head.</a:t>
            </a:r>
            <a:endParaRPr lang="et-EE" sz="1200" b="0" i="0" kern="1200" dirty="0">
              <a:solidFill>
                <a:schemeClr val="tx1"/>
              </a:solidFill>
              <a:effectLst/>
              <a:latin typeface="+mn-lt"/>
              <a:ea typeface="+mn-ea"/>
              <a:cs typeface="+mn-cs"/>
            </a:endParaRPr>
          </a:p>
          <a:p>
            <a:pPr fontAlgn="base"/>
            <a:endParaRPr lang="en-GB" sz="1200" b="0" i="0" kern="1200" dirty="0">
              <a:solidFill>
                <a:schemeClr val="tx1"/>
              </a:solidFill>
              <a:effectLst/>
              <a:latin typeface="+mn-lt"/>
              <a:ea typeface="+mn-ea"/>
              <a:cs typeface="+mn-cs"/>
            </a:endParaRPr>
          </a:p>
          <a:p>
            <a:pPr fontAlgn="base"/>
            <a:r>
              <a:rPr lang="en-GB" sz="1200" b="0" i="0" kern="1200" dirty="0">
                <a:solidFill>
                  <a:schemeClr val="tx1"/>
                </a:solidFill>
                <a:effectLst/>
                <a:latin typeface="+mn-lt"/>
                <a:ea typeface="+mn-ea"/>
                <a:cs typeface="+mn-cs"/>
              </a:rPr>
              <a:t>Photoreceptors are cells in the retina that detect light and allow you to perceive “vision”.  On the optic nerve head there are NO photoreceptors.  Thus, there is no light or vision detected at this spot in the retina.  This is your “Blind Spot”.  Every eye has a blind spot….your blind spot in your </a:t>
            </a:r>
            <a:r>
              <a:rPr lang="en-GB" sz="1200" b="0" i="1" kern="1200" dirty="0">
                <a:solidFill>
                  <a:schemeClr val="tx1"/>
                </a:solidFill>
                <a:effectLst/>
                <a:latin typeface="+mn-lt"/>
                <a:ea typeface="+mn-ea"/>
                <a:cs typeface="+mn-cs"/>
              </a:rPr>
              <a:t>right</a:t>
            </a:r>
            <a:r>
              <a:rPr lang="en-GB" sz="1200" b="0" i="0" kern="1200" dirty="0">
                <a:solidFill>
                  <a:schemeClr val="tx1"/>
                </a:solidFill>
                <a:effectLst/>
                <a:latin typeface="+mn-lt"/>
                <a:ea typeface="+mn-ea"/>
                <a:cs typeface="+mn-cs"/>
              </a:rPr>
              <a:t> eye is slightly on your </a:t>
            </a:r>
            <a:r>
              <a:rPr lang="en-GB" sz="1200" b="0" i="1" kern="1200" dirty="0" err="1">
                <a:solidFill>
                  <a:schemeClr val="tx1"/>
                </a:solidFill>
                <a:effectLst/>
                <a:latin typeface="+mn-lt"/>
                <a:ea typeface="+mn-ea"/>
                <a:cs typeface="+mn-cs"/>
              </a:rPr>
              <a:t>right</a:t>
            </a:r>
            <a:r>
              <a:rPr lang="en-GB" sz="1200" b="0" i="0" kern="1200" dirty="0" err="1">
                <a:solidFill>
                  <a:schemeClr val="tx1"/>
                </a:solidFill>
                <a:effectLst/>
                <a:latin typeface="+mn-lt"/>
                <a:ea typeface="+mn-ea"/>
                <a:cs typeface="+mn-cs"/>
              </a:rPr>
              <a:t>and</a:t>
            </a:r>
            <a:r>
              <a:rPr lang="en-GB" sz="1200" b="0" i="0" kern="1200" dirty="0">
                <a:solidFill>
                  <a:schemeClr val="tx1"/>
                </a:solidFill>
                <a:effectLst/>
                <a:latin typeface="+mn-lt"/>
                <a:ea typeface="+mn-ea"/>
                <a:cs typeface="+mn-cs"/>
              </a:rPr>
              <a:t> your blind spot in your</a:t>
            </a:r>
            <a:r>
              <a:rPr lang="en-GB" sz="1200" b="0" i="1" kern="1200" dirty="0">
                <a:solidFill>
                  <a:schemeClr val="tx1"/>
                </a:solidFill>
                <a:effectLst/>
                <a:latin typeface="+mn-lt"/>
                <a:ea typeface="+mn-ea"/>
                <a:cs typeface="+mn-cs"/>
              </a:rPr>
              <a:t> left</a:t>
            </a:r>
            <a:r>
              <a:rPr lang="en-GB" sz="1200" b="0" i="0" kern="1200" dirty="0">
                <a:solidFill>
                  <a:schemeClr val="tx1"/>
                </a:solidFill>
                <a:effectLst/>
                <a:latin typeface="+mn-lt"/>
                <a:ea typeface="+mn-ea"/>
                <a:cs typeface="+mn-cs"/>
              </a:rPr>
              <a:t> eye is slightly on your</a:t>
            </a:r>
            <a:r>
              <a:rPr lang="en-GB" sz="1200" b="0" i="1" kern="1200" dirty="0">
                <a:solidFill>
                  <a:schemeClr val="tx1"/>
                </a:solidFill>
                <a:effectLst/>
                <a:latin typeface="+mn-lt"/>
                <a:ea typeface="+mn-ea"/>
                <a:cs typeface="+mn-cs"/>
              </a:rPr>
              <a:t> left</a:t>
            </a:r>
            <a:r>
              <a:rPr lang="en-GB" sz="1200" b="0" i="0" kern="1200" dirty="0">
                <a:solidFill>
                  <a:schemeClr val="tx1"/>
                </a:solidFill>
                <a:effectLst/>
                <a:latin typeface="+mn-lt"/>
                <a:ea typeface="+mn-ea"/>
                <a:cs typeface="+mn-cs"/>
              </a:rPr>
              <a:t>.</a:t>
            </a:r>
          </a:p>
          <a:p>
            <a:endParaRPr lang="et-EE" dirty="0"/>
          </a:p>
          <a:p>
            <a:endParaRPr lang="en-GB" dirty="0"/>
          </a:p>
        </p:txBody>
      </p:sp>
      <p:sp>
        <p:nvSpPr>
          <p:cNvPr id="4" name="Slide Number Placeholder 3"/>
          <p:cNvSpPr>
            <a:spLocks noGrp="1"/>
          </p:cNvSpPr>
          <p:nvPr>
            <p:ph type="sldNum" sz="quarter" idx="10"/>
          </p:nvPr>
        </p:nvSpPr>
        <p:spPr/>
        <p:txBody>
          <a:bodyPr/>
          <a:lstStyle/>
          <a:p>
            <a:fld id="{02F1A938-B05D-4E7F-952B-7F48772ECD4D}" type="slidenum">
              <a:rPr lang="en-US" smtClean="0"/>
              <a:t>21</a:t>
            </a:fld>
            <a:endParaRPr lang="en-US"/>
          </a:p>
        </p:txBody>
      </p:sp>
    </p:spTree>
    <p:extLst>
      <p:ext uri="{BB962C8B-B14F-4D97-AF65-F5344CB8AC3E}">
        <p14:creationId xmlns:p14="http://schemas.microsoft.com/office/powerpoint/2010/main" val="4069204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Tobii</a:t>
            </a:r>
            <a:r>
              <a:rPr lang="en-GB" dirty="0"/>
              <a:t> Eye Tracker 5 </a:t>
            </a:r>
          </a:p>
          <a:p>
            <a:r>
              <a:rPr lang="en-GB" dirty="0"/>
              <a:t>Operating distance: </a:t>
            </a:r>
            <a:r>
              <a:rPr lang="en-GB" dirty="0">
                <a:effectLst/>
              </a:rPr>
              <a:t>45-95cm / 18-37”</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23</a:t>
            </a:fld>
            <a:endParaRPr lang="en-GB"/>
          </a:p>
        </p:txBody>
      </p:sp>
    </p:spTree>
    <p:extLst>
      <p:ext uri="{BB962C8B-B14F-4D97-AF65-F5344CB8AC3E}">
        <p14:creationId xmlns:p14="http://schemas.microsoft.com/office/powerpoint/2010/main" val="2068851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39C6-0A73-46D3-BD52-27966984A2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3BD3248-58BA-4781-8D3D-FC48A782AF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1766C36-7538-47CF-8B6D-A63E99228364}"/>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5" name="Footer Placeholder 4">
            <a:extLst>
              <a:ext uri="{FF2B5EF4-FFF2-40B4-BE49-F238E27FC236}">
                <a16:creationId xmlns:a16="http://schemas.microsoft.com/office/drawing/2014/main" id="{3D1DB8FF-3346-4F9A-BCC6-699B5962AB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667F29-32D5-4B98-9A48-9A773B8EBF78}"/>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388199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1F61-4DE7-43CC-B006-AED1255D125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0BDBE6-E9BA-46C6-8DDC-6EABEA4573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127B53-744E-48C1-8423-237A808D6734}"/>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5" name="Footer Placeholder 4">
            <a:extLst>
              <a:ext uri="{FF2B5EF4-FFF2-40B4-BE49-F238E27FC236}">
                <a16:creationId xmlns:a16="http://schemas.microsoft.com/office/drawing/2014/main" id="{B83D83DB-6345-49F0-BEBA-D650D0DC96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AC4AF0-D1A0-429B-B87F-D62F39358577}"/>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1594179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ABF833-C176-4FF3-8877-6728E00BD9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00DFF1D-EF7D-4147-828D-0A134DD9F2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6CB5D5-6DE8-462E-B21A-52AE8138BEB4}"/>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5" name="Footer Placeholder 4">
            <a:extLst>
              <a:ext uri="{FF2B5EF4-FFF2-40B4-BE49-F238E27FC236}">
                <a16:creationId xmlns:a16="http://schemas.microsoft.com/office/drawing/2014/main" id="{7F93BA5D-2DA6-4E75-B356-B75C0EFA863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5C7275A-37C6-45CD-B211-82B18CA7BBD6}"/>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3532245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7022-2DCF-4949-9AB4-4F17A49C2A1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B5BDBEF-4E6D-4808-9248-F6D8176ADB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726C02-72A0-425D-A2E0-9631C968A174}"/>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5" name="Footer Placeholder 4">
            <a:extLst>
              <a:ext uri="{FF2B5EF4-FFF2-40B4-BE49-F238E27FC236}">
                <a16:creationId xmlns:a16="http://schemas.microsoft.com/office/drawing/2014/main" id="{57F80A30-E771-4D2A-99B9-D53F953F35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432DD6-57C6-47F0-A43A-8B927EEE8040}"/>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511274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5049-3A35-4AF0-B4E3-6750D1E3DD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AD727F1-D7E5-4BBE-82C7-FA4312EDDC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F15FED-327E-4CFF-8929-B8BDB3795F8F}"/>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5" name="Footer Placeholder 4">
            <a:extLst>
              <a:ext uri="{FF2B5EF4-FFF2-40B4-BE49-F238E27FC236}">
                <a16:creationId xmlns:a16="http://schemas.microsoft.com/office/drawing/2014/main" id="{49998FF6-8CC8-4251-A4DB-67B4694034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02DFFC6-BFCF-4D75-98CA-5A1524AEA556}"/>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86938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B1D31-8556-44F9-9E44-EA07537A9CC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6E4972C-BEFF-4D44-B0C2-20FD583DDE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6460E77-5258-4EE0-B93E-585F2897A7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8876F25-128B-458F-A95E-B6820A462EB7}"/>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6" name="Footer Placeholder 5">
            <a:extLst>
              <a:ext uri="{FF2B5EF4-FFF2-40B4-BE49-F238E27FC236}">
                <a16:creationId xmlns:a16="http://schemas.microsoft.com/office/drawing/2014/main" id="{30485C16-AC30-4195-99C0-C73EE3753F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2B8E807-896B-43B1-B0B1-28AE03F2E322}"/>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428733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7C7F-35A1-40F5-A02D-F5120EF467C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0367E2-6926-43E9-AA98-231FFCED9D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FAC0C5-26CC-4D1C-A59B-4F2E54A793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4715FE8-EEF7-40A9-A615-2B639F7EC3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46A489-D2B4-4A66-84CF-D7A55D55D9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EFBAD49-AD58-4C28-8246-677B4E5B5132}"/>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8" name="Footer Placeholder 7">
            <a:extLst>
              <a:ext uri="{FF2B5EF4-FFF2-40B4-BE49-F238E27FC236}">
                <a16:creationId xmlns:a16="http://schemas.microsoft.com/office/drawing/2014/main" id="{490852BE-4A78-48C3-8032-8D50F26B733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E0AC76A-E609-4215-B4B9-2FC4E8F8A821}"/>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1069500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96A6-D5A4-4D88-8C7A-D66F6875E66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8164CFC-DD1A-491E-8360-76CE31F6EE87}"/>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4" name="Footer Placeholder 3">
            <a:extLst>
              <a:ext uri="{FF2B5EF4-FFF2-40B4-BE49-F238E27FC236}">
                <a16:creationId xmlns:a16="http://schemas.microsoft.com/office/drawing/2014/main" id="{502D25FB-0E2C-4926-BA38-CDFF02753B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8382652-0E52-47E9-9CA2-1B5AC91B15D8}"/>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4240177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54CD05-99C9-4815-8056-5EB42DCF4193}"/>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3" name="Footer Placeholder 2">
            <a:extLst>
              <a:ext uri="{FF2B5EF4-FFF2-40B4-BE49-F238E27FC236}">
                <a16:creationId xmlns:a16="http://schemas.microsoft.com/office/drawing/2014/main" id="{0BBCFDFC-FEB3-4497-98AA-6A7EDDD6048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07661E6-8B86-4001-B99E-447C7F903C68}"/>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3432433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7E46-A332-4655-B0D4-F627E5D50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E904ECF-3025-45FF-88FA-DF73D1FC06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92B25B7-5176-4B15-A0BE-8788C5D0F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62074B-76BD-48C6-9EE1-FCD3EA0914B9}"/>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6" name="Footer Placeholder 5">
            <a:extLst>
              <a:ext uri="{FF2B5EF4-FFF2-40B4-BE49-F238E27FC236}">
                <a16:creationId xmlns:a16="http://schemas.microsoft.com/office/drawing/2014/main" id="{31712945-AD6C-4A2D-9FAC-C170379701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E2B612-31CA-4C91-90E9-12C27A530F3C}"/>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1214513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ACDD7-23AD-4C86-9F9F-2C6E2B7E52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3C4497-D3C6-4A80-9CBE-E57D8D0A42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4AF6D8F-DA26-4C31-8D16-0A70ECFFC7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E4912D-3731-4B27-9063-8AF6937B1DE7}"/>
              </a:ext>
            </a:extLst>
          </p:cNvPr>
          <p:cNvSpPr>
            <a:spLocks noGrp="1"/>
          </p:cNvSpPr>
          <p:nvPr>
            <p:ph type="dt" sz="half" idx="10"/>
          </p:nvPr>
        </p:nvSpPr>
        <p:spPr/>
        <p:txBody>
          <a:bodyPr/>
          <a:lstStyle/>
          <a:p>
            <a:fld id="{571BD18B-ED67-4C1C-BDDF-CDCE2A68EF91}" type="datetimeFigureOut">
              <a:rPr lang="en-GB" smtClean="0"/>
              <a:t>15/10/2021</a:t>
            </a:fld>
            <a:endParaRPr lang="en-GB"/>
          </a:p>
        </p:txBody>
      </p:sp>
      <p:sp>
        <p:nvSpPr>
          <p:cNvPr id="6" name="Footer Placeholder 5">
            <a:extLst>
              <a:ext uri="{FF2B5EF4-FFF2-40B4-BE49-F238E27FC236}">
                <a16:creationId xmlns:a16="http://schemas.microsoft.com/office/drawing/2014/main" id="{4DE043E6-26B5-40E7-AB8E-D95605ED8FD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7D3E0DF-3A38-4231-935A-5C331FC2F9B0}"/>
              </a:ext>
            </a:extLst>
          </p:cNvPr>
          <p:cNvSpPr>
            <a:spLocks noGrp="1"/>
          </p:cNvSpPr>
          <p:nvPr>
            <p:ph type="sldNum" sz="quarter" idx="12"/>
          </p:nvPr>
        </p:nvSpPr>
        <p:spPr/>
        <p:txBody>
          <a:bodyPr/>
          <a:lstStyle/>
          <a:p>
            <a:fld id="{7CEAE0D0-EA33-41FD-BD9E-1059C5CF76D1}" type="slidenum">
              <a:rPr lang="en-GB" smtClean="0"/>
              <a:t>‹#›</a:t>
            </a:fld>
            <a:endParaRPr lang="en-GB"/>
          </a:p>
        </p:txBody>
      </p:sp>
    </p:spTree>
    <p:extLst>
      <p:ext uri="{BB962C8B-B14F-4D97-AF65-F5344CB8AC3E}">
        <p14:creationId xmlns:p14="http://schemas.microsoft.com/office/powerpoint/2010/main" val="1207277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7DBA92-414F-430F-9639-12C6BE33F3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553DBB3-B891-4890-9843-4897432E6E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BBD460-6A5A-4BC3-A381-FFE81C732A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1BD18B-ED67-4C1C-BDDF-CDCE2A68EF91}" type="datetimeFigureOut">
              <a:rPr lang="en-GB" smtClean="0"/>
              <a:t>15/10/2021</a:t>
            </a:fld>
            <a:endParaRPr lang="en-GB"/>
          </a:p>
        </p:txBody>
      </p:sp>
      <p:sp>
        <p:nvSpPr>
          <p:cNvPr id="5" name="Footer Placeholder 4">
            <a:extLst>
              <a:ext uri="{FF2B5EF4-FFF2-40B4-BE49-F238E27FC236}">
                <a16:creationId xmlns:a16="http://schemas.microsoft.com/office/drawing/2014/main" id="{7A92A413-E5DE-4141-BCE4-E46527D368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9106BF9-8093-4451-A715-BC5FF1150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EAE0D0-EA33-41FD-BD9E-1059C5CF76D1}" type="slidenum">
              <a:rPr lang="en-GB" smtClean="0"/>
              <a:t>‹#›</a:t>
            </a:fld>
            <a:endParaRPr lang="en-GB"/>
          </a:p>
        </p:txBody>
      </p:sp>
    </p:spTree>
    <p:extLst>
      <p:ext uri="{BB962C8B-B14F-4D97-AF65-F5344CB8AC3E}">
        <p14:creationId xmlns:p14="http://schemas.microsoft.com/office/powerpoint/2010/main" val="2843334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hapbee.com/" TargetMode="External"/><Relationship Id="rId5" Type="http://schemas.openxmlformats.org/officeDocument/2006/relationships/image" Target="../media/image9.jpeg"/><Relationship Id="rId4" Type="http://schemas.openxmlformats.org/officeDocument/2006/relationships/hyperlink" Target="https://www.youtube.com/watch?v=V53XIUtTGaw"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shop.openbci.com/collections/frontpage/products/hegduino-kit?variant=32052268531784" TargetMode="External"/><Relationship Id="rId3" Type="http://schemas.openxmlformats.org/officeDocument/2006/relationships/image" Target="../media/image10.pn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hyperlink" Target="https://shop.openbci.com/collections/frontpage" TargetMode="External"/><Relationship Id="rId5" Type="http://schemas.openxmlformats.org/officeDocument/2006/relationships/image" Target="../media/image11.jpeg"/><Relationship Id="rId10" Type="http://schemas.openxmlformats.org/officeDocument/2006/relationships/image" Target="../media/image15.jpeg"/><Relationship Id="rId4" Type="http://schemas.openxmlformats.org/officeDocument/2006/relationships/hyperlink" Target="https://en.wikipedia.org/wiki/Photoplethysmogram" TargetMode="Externa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tvnz.co.nz/one-news/new-zealand/gabe-newell-says-brain-computer-interface-tech-allow-video-games-far-beyond-human-meat-peripherals-can-comprehend" TargetMode="Externa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visionsandvoices.usc.edu/eventdetails/?event_id=33741435186601&amp;s_type=&amp;s_genre=" TargetMode="Externa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google.com/spreadsheets/d/1qF2Gr5yv1AwfFSqcDOYhy0HosX9ZNkZXfwek-jdFSoY/edit#gid=0"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gif"/><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jeopardylabs.com/play/silmaliigutus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hyperlink" Target="https://www.gtec.at/spring-school-2021/"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osf.io/56q3b/"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pavlovia.org/explore?sort=DEFAULT&amp;search=demo_eye_tracking" TargetMode="External"/><Relationship Id="rId5" Type="http://schemas.openxmlformats.org/officeDocument/2006/relationships/image" Target="../media/image29.png"/><Relationship Id="rId4" Type="http://schemas.openxmlformats.org/officeDocument/2006/relationships/hyperlink" Target="https://www.tobiipro.com/news-events/events/webinar-moving-your-research-online/webinar-recordi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osf.io/7csru/"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osf.io/7csru/"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0B79dGR19Tg" TargetMode="External"/><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youtube.com/watch?v=Gnl1vuwjHto" TargetMode="External"/><Relationship Id="rId5" Type="http://schemas.openxmlformats.org/officeDocument/2006/relationships/image" Target="../media/image29.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6.jpe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hyperlink" Target="https://study.sagepub.com/psychology"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3jp0QAqQeFlYSjeZS0fDInvgaDzBXjGQNe4VNKbbNHQ/edi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docs.openbci.com/docs/07Examples/18-EMGProjects/EMG_Chrome_Dino_Game" TargetMode="External"/><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195.134.76.37/applets/AppletNyquist/Appl_Nyquist2.html"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youtu.be/AIvlNNFQLEk"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XBS4R4wnSGU" TargetMode="External"/><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hyperlink" Target="https://www.youtube.com/watch?v=uWB5tjhataY&amp;list=PLn0OLiymPak2gDD-VDA90w9_iGDgOOb2o" TargetMode="Externa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hyperlink" Target="https://youtu.be/AIvlNNFQLEk" TargetMode="Externa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youtu.be/12n47zYXuB8"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8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nSasaqQV2xg"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hyperlink" Target="https://youtu.be/nSasaqQV2xg" TargetMode="External"/><Relationship Id="rId4" Type="http://schemas.openxmlformats.org/officeDocument/2006/relationships/image" Target="../media/image110.png"/></Relationships>
</file>

<file path=ppt/slides/_rels/slide8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15.jpeg"/><Relationship Id="rId4" Type="http://schemas.microsoft.com/office/2007/relationships/hdphoto" Target="../media/hdphoto2.wdp"/></Relationships>
</file>

<file path=ppt/slides/_rels/slide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17.gif"/><Relationship Id="rId4" Type="http://schemas.openxmlformats.org/officeDocument/2006/relationships/image" Target="../media/image11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pavlovia.org/" TargetMode="External"/><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20.gif"/></Relationships>
</file>

<file path=ppt/slides/_rels/slide9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CE5-C3EC-4276-A87B-154560E13DA0}"/>
              </a:ext>
            </a:extLst>
          </p:cNvPr>
          <p:cNvSpPr>
            <a:spLocks noGrp="1"/>
          </p:cNvSpPr>
          <p:nvPr>
            <p:ph type="ctrTitle"/>
          </p:nvPr>
        </p:nvSpPr>
        <p:spPr/>
        <p:txBody>
          <a:bodyPr>
            <a:normAutofit/>
          </a:bodyPr>
          <a:lstStyle/>
          <a:p>
            <a:r>
              <a:rPr lang="et-EE" sz="4400" dirty="0"/>
              <a:t> Ülevaade </a:t>
            </a:r>
            <a:r>
              <a:rPr lang="et-EE" sz="4400" dirty="0" err="1"/>
              <a:t>psühhofüsioloogiliste</a:t>
            </a:r>
            <a:r>
              <a:rPr lang="et-EE" sz="4400" dirty="0"/>
              <a:t> meetodite õpetamise kogemusest</a:t>
            </a:r>
            <a:endParaRPr lang="en-GB" sz="4400" dirty="0"/>
          </a:p>
        </p:txBody>
      </p:sp>
      <p:sp>
        <p:nvSpPr>
          <p:cNvPr id="3" name="Subtitle 2">
            <a:extLst>
              <a:ext uri="{FF2B5EF4-FFF2-40B4-BE49-F238E27FC236}">
                <a16:creationId xmlns:a16="http://schemas.microsoft.com/office/drawing/2014/main" id="{D5D6AA59-663C-4952-BDAE-EF2A7F4F719C}"/>
              </a:ext>
            </a:extLst>
          </p:cNvPr>
          <p:cNvSpPr>
            <a:spLocks noGrp="1"/>
          </p:cNvSpPr>
          <p:nvPr>
            <p:ph type="subTitle" idx="1"/>
          </p:nvPr>
        </p:nvSpPr>
        <p:spPr/>
        <p:txBody>
          <a:bodyPr/>
          <a:lstStyle/>
          <a:p>
            <a:r>
              <a:rPr lang="et-EE" dirty="0"/>
              <a:t>Richard Naar</a:t>
            </a:r>
          </a:p>
          <a:p>
            <a:r>
              <a:rPr lang="et-EE" dirty="0"/>
              <a:t>TARU</a:t>
            </a:r>
          </a:p>
          <a:p>
            <a:r>
              <a:rPr lang="et-EE" dirty="0"/>
              <a:t>2021</a:t>
            </a:r>
            <a:endParaRPr lang="en-GB" dirty="0"/>
          </a:p>
        </p:txBody>
      </p:sp>
    </p:spTree>
    <p:extLst>
      <p:ext uri="{BB962C8B-B14F-4D97-AF65-F5344CB8AC3E}">
        <p14:creationId xmlns:p14="http://schemas.microsoft.com/office/powerpoint/2010/main" val="2976783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chnological Advancement and Our Journey Towards The Singularity ...">
            <a:extLst>
              <a:ext uri="{FF2B5EF4-FFF2-40B4-BE49-F238E27FC236}">
                <a16:creationId xmlns:a16="http://schemas.microsoft.com/office/drawing/2014/main" id="{04BFE790-F58B-4609-B0DA-B6E0EFF4C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942975"/>
            <a:ext cx="904875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1639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838C-CC0F-4694-B36D-42ED195DD5DC}"/>
              </a:ext>
            </a:extLst>
          </p:cNvPr>
          <p:cNvSpPr>
            <a:spLocks noGrp="1"/>
          </p:cNvSpPr>
          <p:nvPr>
            <p:ph type="title"/>
          </p:nvPr>
        </p:nvSpPr>
        <p:spPr/>
        <p:txBody>
          <a:bodyPr/>
          <a:lstStyle/>
          <a:p>
            <a:r>
              <a:rPr lang="et-EE" b="1" dirty="0"/>
              <a:t>Kuidas läks?</a:t>
            </a:r>
            <a:endParaRPr lang="en-GB" b="1" dirty="0"/>
          </a:p>
        </p:txBody>
      </p:sp>
      <p:sp>
        <p:nvSpPr>
          <p:cNvPr id="3" name="Content Placeholder 2">
            <a:extLst>
              <a:ext uri="{FF2B5EF4-FFF2-40B4-BE49-F238E27FC236}">
                <a16:creationId xmlns:a16="http://schemas.microsoft.com/office/drawing/2014/main" id="{26CAB42A-767D-438E-A2D9-2E46A557AD4B}"/>
              </a:ext>
            </a:extLst>
          </p:cNvPr>
          <p:cNvSpPr>
            <a:spLocks noGrp="1"/>
          </p:cNvSpPr>
          <p:nvPr>
            <p:ph idx="1"/>
          </p:nvPr>
        </p:nvSpPr>
        <p:spPr/>
        <p:txBody>
          <a:bodyPr/>
          <a:lstStyle/>
          <a:p>
            <a:pPr marL="0" indent="0">
              <a:buNone/>
            </a:pPr>
            <a:r>
              <a:rPr lang="et-EE" dirty="0"/>
              <a:t>Kursusel oli 25 osalejat</a:t>
            </a:r>
          </a:p>
          <a:p>
            <a:pPr lvl="1"/>
            <a:r>
              <a:rPr lang="et-EE" dirty="0"/>
              <a:t>2 tudengit ei saanud kursust arvestatud</a:t>
            </a:r>
          </a:p>
          <a:p>
            <a:pPr lvl="1"/>
            <a:r>
              <a:rPr lang="et-EE" dirty="0"/>
              <a:t>1 tudeng kasutas võimalust sooritada lõpus eksam (praktiline töö + teooria)</a:t>
            </a:r>
          </a:p>
          <a:p>
            <a:pPr lvl="1"/>
            <a:r>
              <a:rPr lang="et-EE" dirty="0"/>
              <a:t>6 tudengit tegid lisaülesandeid (paar tudengit tegid ka rohkem kui ühe)</a:t>
            </a:r>
          </a:p>
          <a:p>
            <a:pPr marL="0" lvl="1" indent="0">
              <a:buNone/>
            </a:pPr>
            <a:r>
              <a:rPr lang="et-EE" sz="2800" dirty="0"/>
              <a:t>Näiteid lisaülesannetest</a:t>
            </a:r>
          </a:p>
          <a:p>
            <a:pPr marL="800100" lvl="2" indent="-342900"/>
            <a:r>
              <a:rPr lang="et-EE" sz="2400" dirty="0"/>
              <a:t>Õpikupeatüki läbitöötamine ja saadud teadmiste rakendamine (nt praktikumis loodud programmile tagasiside funktsiooni lisamine)</a:t>
            </a:r>
          </a:p>
          <a:p>
            <a:pPr marL="800100" lvl="2" indent="-342900"/>
            <a:r>
              <a:rPr lang="et-EE" sz="2400" dirty="0"/>
              <a:t>Iseseisev töö kursusel demonstreeritud meetoditega (demo läbiviimine, levinumate müraallikate kirjeldamine ja demonstreerimine, olemasoleva näite baasil ühest kursuse alaosast kuldvillaku ülesande koostamine)</a:t>
            </a:r>
            <a:endParaRPr lang="et-EE" dirty="0"/>
          </a:p>
        </p:txBody>
      </p:sp>
    </p:spTree>
    <p:extLst>
      <p:ext uri="{BB962C8B-B14F-4D97-AF65-F5344CB8AC3E}">
        <p14:creationId xmlns:p14="http://schemas.microsoft.com/office/powerpoint/2010/main" val="3105544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838C-CC0F-4694-B36D-42ED195DD5DC}"/>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26CAB42A-767D-438E-A2D9-2E46A557AD4B}"/>
              </a:ext>
            </a:extLst>
          </p:cNvPr>
          <p:cNvSpPr>
            <a:spLocks noGrp="1"/>
          </p:cNvSpPr>
          <p:nvPr>
            <p:ph idx="1"/>
          </p:nvPr>
        </p:nvSpPr>
        <p:spPr/>
        <p:txBody>
          <a:bodyPr/>
          <a:lstStyle/>
          <a:p>
            <a:pPr marL="0" indent="0">
              <a:buNone/>
            </a:pPr>
            <a:r>
              <a:rPr lang="et-EE" dirty="0"/>
              <a:t>Tänan tähelepanu eest! </a:t>
            </a:r>
            <a:r>
              <a:rPr lang="et-EE" dirty="0">
                <a:sym typeface="Wingdings" panose="05000000000000000000" pitchFamily="2" charset="2"/>
              </a:rPr>
              <a:t></a:t>
            </a:r>
            <a:endParaRPr lang="et-EE" dirty="0"/>
          </a:p>
        </p:txBody>
      </p:sp>
    </p:spTree>
    <p:extLst>
      <p:ext uri="{BB962C8B-B14F-4D97-AF65-F5344CB8AC3E}">
        <p14:creationId xmlns:p14="http://schemas.microsoft.com/office/powerpoint/2010/main" val="1919142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hapbee choose how you feel">
            <a:extLst>
              <a:ext uri="{FF2B5EF4-FFF2-40B4-BE49-F238E27FC236}">
                <a16:creationId xmlns:a16="http://schemas.microsoft.com/office/drawing/2014/main" id="{09676704-A65B-443E-AB8F-CE80F8FD5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 y="1650501"/>
            <a:ext cx="5339612" cy="35569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Animal Magnetism- influence of the mind upon the body through the power of  imagination. - Quack Track">
            <a:hlinkClick r:id="rId4"/>
            <a:extLst>
              <a:ext uri="{FF2B5EF4-FFF2-40B4-BE49-F238E27FC236}">
                <a16:creationId xmlns:a16="http://schemas.microsoft.com/office/drawing/2014/main" id="{18578FB5-9BB2-4405-82DB-5A75918ABE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2415" y="1650501"/>
            <a:ext cx="4801633" cy="35569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193F7FB-A764-4C52-A36C-4DAE263B6738}"/>
              </a:ext>
            </a:extLst>
          </p:cNvPr>
          <p:cNvSpPr/>
          <p:nvPr/>
        </p:nvSpPr>
        <p:spPr>
          <a:xfrm rot="16200000">
            <a:off x="-208286" y="4036119"/>
            <a:ext cx="2163926" cy="369332"/>
          </a:xfrm>
          <a:prstGeom prst="rect">
            <a:avLst/>
          </a:prstGeom>
        </p:spPr>
        <p:txBody>
          <a:bodyPr wrap="none">
            <a:spAutoFit/>
          </a:bodyPr>
          <a:lstStyle/>
          <a:p>
            <a:r>
              <a:rPr lang="en-GB" dirty="0">
                <a:hlinkClick r:id="rId6"/>
              </a:rPr>
              <a:t>https://hapbee.com/</a:t>
            </a:r>
            <a:endParaRPr lang="en-GB" dirty="0"/>
          </a:p>
        </p:txBody>
      </p:sp>
      <p:sp>
        <p:nvSpPr>
          <p:cNvPr id="8" name="TextBox 7">
            <a:extLst>
              <a:ext uri="{FF2B5EF4-FFF2-40B4-BE49-F238E27FC236}">
                <a16:creationId xmlns:a16="http://schemas.microsoft.com/office/drawing/2014/main" id="{905F6602-BF4F-43FD-90BE-AEE08A224C4C}"/>
              </a:ext>
            </a:extLst>
          </p:cNvPr>
          <p:cNvSpPr txBox="1"/>
          <p:nvPr/>
        </p:nvSpPr>
        <p:spPr>
          <a:xfrm>
            <a:off x="873676" y="5150131"/>
            <a:ext cx="3075009" cy="369332"/>
          </a:xfrm>
          <a:prstGeom prst="rect">
            <a:avLst/>
          </a:prstGeom>
          <a:noFill/>
        </p:spPr>
        <p:txBody>
          <a:bodyPr wrap="none" rtlCol="0">
            <a:spAutoFit/>
          </a:bodyPr>
          <a:lstStyle/>
          <a:p>
            <a:r>
              <a:rPr lang="en-GB" dirty="0"/>
              <a:t>1238</a:t>
            </a:r>
            <a:r>
              <a:rPr lang="et-EE" dirty="0"/>
              <a:t> toetajat</a:t>
            </a:r>
            <a:r>
              <a:rPr lang="en-GB" dirty="0"/>
              <a:t>,</a:t>
            </a:r>
            <a:r>
              <a:rPr lang="et-EE" dirty="0"/>
              <a:t> kokku </a:t>
            </a:r>
            <a:r>
              <a:rPr lang="en-GB" dirty="0"/>
              <a:t>$ </a:t>
            </a:r>
            <a:r>
              <a:rPr lang="et-EE" dirty="0"/>
              <a:t>55</a:t>
            </a:r>
            <a:r>
              <a:rPr lang="en-GB" dirty="0"/>
              <a:t>1</a:t>
            </a:r>
            <a:r>
              <a:rPr lang="et-EE" dirty="0"/>
              <a:t> </a:t>
            </a:r>
            <a:r>
              <a:rPr lang="en-GB" dirty="0"/>
              <a:t>576</a:t>
            </a:r>
          </a:p>
        </p:txBody>
      </p:sp>
    </p:spTree>
    <p:extLst>
      <p:ext uri="{BB962C8B-B14F-4D97-AF65-F5344CB8AC3E}">
        <p14:creationId xmlns:p14="http://schemas.microsoft.com/office/powerpoint/2010/main" val="3909401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lstStyle/>
          <a:p>
            <a:r>
              <a:rPr lang="et-EE" b="1" dirty="0"/>
              <a:t>Psühhofüsioloogia (definitsioon)</a:t>
            </a:r>
            <a:endParaRPr lang="en-GB" b="1" dirty="0"/>
          </a:p>
        </p:txBody>
      </p:sp>
      <p:sp>
        <p:nvSpPr>
          <p:cNvPr id="3" name="Content Placeholder 2">
            <a:extLst>
              <a:ext uri="{FF2B5EF4-FFF2-40B4-BE49-F238E27FC236}">
                <a16:creationId xmlns:a16="http://schemas.microsoft.com/office/drawing/2014/main" id="{8214330F-58A9-43EB-9CE0-3ADBB29FED09}"/>
              </a:ext>
            </a:extLst>
          </p:cNvPr>
          <p:cNvSpPr>
            <a:spLocks noGrp="1"/>
          </p:cNvSpPr>
          <p:nvPr>
            <p:ph idx="1"/>
          </p:nvPr>
        </p:nvSpPr>
        <p:spPr>
          <a:xfrm>
            <a:off x="838200" y="1825625"/>
            <a:ext cx="8582025" cy="4351338"/>
          </a:xfrm>
        </p:spPr>
        <p:txBody>
          <a:bodyPr>
            <a:normAutofit/>
          </a:bodyPr>
          <a:lstStyle/>
          <a:p>
            <a:pPr marL="0" indent="0">
              <a:buNone/>
            </a:pPr>
            <a:r>
              <a:rPr lang="et-EE" dirty="0"/>
              <a:t>Psühhofüsioloogia (kr. </a:t>
            </a:r>
            <a:r>
              <a:rPr lang="en-GB" i="1" dirty="0" err="1"/>
              <a:t>psȳkhē</a:t>
            </a:r>
            <a:r>
              <a:rPr lang="et-EE" i="1" dirty="0"/>
              <a:t> (hing), </a:t>
            </a:r>
            <a:r>
              <a:rPr lang="el-GR" i="1" dirty="0"/>
              <a:t>φύσις</a:t>
            </a:r>
            <a:r>
              <a:rPr lang="et-EE" i="1" dirty="0"/>
              <a:t> (loodus, päritolu), </a:t>
            </a:r>
            <a:r>
              <a:rPr lang="el-GR" i="1" dirty="0"/>
              <a:t>-λογία</a:t>
            </a:r>
            <a:r>
              <a:rPr lang="et-EE" i="1" dirty="0"/>
              <a:t> (õpetus)</a:t>
            </a:r>
            <a:r>
              <a:rPr lang="et-EE" dirty="0"/>
              <a:t>) on psühholoogia haru, mis uurib seda, kuidas keha ja psüühika üksteist mõjutavad. Psühhofüsioloogia võtab eelduseks, et kõik käitumuslikud, kognitiivsed või emotsionaalsed protsessid peegelduvad füsioloogilistes protsessides. </a:t>
            </a:r>
          </a:p>
        </p:txBody>
      </p:sp>
    </p:spTree>
    <p:extLst>
      <p:ext uri="{BB962C8B-B14F-4D97-AF65-F5344CB8AC3E}">
        <p14:creationId xmlns:p14="http://schemas.microsoft.com/office/powerpoint/2010/main" val="220293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40E5395-84A5-4748-92DF-C90D19C72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4" y="488887"/>
            <a:ext cx="3485584" cy="34855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BCI Classroom Bundle (5 kits) + Dedicated Support">
            <a:hlinkClick r:id="rId4"/>
            <a:extLst>
              <a:ext uri="{FF2B5EF4-FFF2-40B4-BE49-F238E27FC236}">
                <a16:creationId xmlns:a16="http://schemas.microsoft.com/office/drawing/2014/main" id="{092C8DB7-30FC-4AAF-88B1-006DBFCC1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0774" y="488887"/>
            <a:ext cx="2418559" cy="24185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penBCI Classroom Bundle (5 kits) + Dedicated Support">
            <a:extLst>
              <a:ext uri="{FF2B5EF4-FFF2-40B4-BE49-F238E27FC236}">
                <a16:creationId xmlns:a16="http://schemas.microsoft.com/office/drawing/2014/main" id="{644BB297-499B-4413-8B54-62A66B997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0774" y="3531088"/>
            <a:ext cx="2874475" cy="28744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yton Biosensing Board (8-channels)">
            <a:extLst>
              <a:ext uri="{FF2B5EF4-FFF2-40B4-BE49-F238E27FC236}">
                <a16:creationId xmlns:a16="http://schemas.microsoft.com/office/drawing/2014/main" id="{D5AB13B4-D6C9-4922-8978-EEF0E756D5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890" y="488887"/>
            <a:ext cx="4411022" cy="269227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EGduino Kit – OpenBCI Online Store">
            <a:hlinkClick r:id="rId8"/>
            <a:extLst>
              <a:ext uri="{FF2B5EF4-FFF2-40B4-BE49-F238E27FC236}">
                <a16:creationId xmlns:a16="http://schemas.microsoft.com/office/drawing/2014/main" id="{5EE17BA1-9661-4303-81D7-53A7CFA731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773" y="4256367"/>
            <a:ext cx="3547029" cy="20662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mazon.com: Tobii Eye Tracker 5 + Free PC Digital Copy of Watch Dogs:  Legion: Electronics">
            <a:extLst>
              <a:ext uri="{FF2B5EF4-FFF2-40B4-BE49-F238E27FC236}">
                <a16:creationId xmlns:a16="http://schemas.microsoft.com/office/drawing/2014/main" id="{9943C1D0-5DED-4C9B-941B-2E6A2EFF6D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5963" y="4130738"/>
            <a:ext cx="4438650" cy="22383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D615880-75B9-499B-8D6D-3306137BE286}"/>
              </a:ext>
            </a:extLst>
          </p:cNvPr>
          <p:cNvSpPr/>
          <p:nvPr/>
        </p:nvSpPr>
        <p:spPr>
          <a:xfrm>
            <a:off x="323608" y="6322639"/>
            <a:ext cx="4724883" cy="369332"/>
          </a:xfrm>
          <a:prstGeom prst="rect">
            <a:avLst/>
          </a:prstGeom>
        </p:spPr>
        <p:txBody>
          <a:bodyPr wrap="none">
            <a:spAutoFit/>
          </a:bodyPr>
          <a:lstStyle/>
          <a:p>
            <a:r>
              <a:rPr lang="en-GB" dirty="0">
                <a:hlinkClick r:id="rId11"/>
              </a:rPr>
              <a:t>https://shop.openbci.com/collections/frontpage</a:t>
            </a:r>
            <a:endParaRPr lang="en-GB" dirty="0"/>
          </a:p>
        </p:txBody>
      </p:sp>
    </p:spTree>
    <p:extLst>
      <p:ext uri="{BB962C8B-B14F-4D97-AF65-F5344CB8AC3E}">
        <p14:creationId xmlns:p14="http://schemas.microsoft.com/office/powerpoint/2010/main" val="2485319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a:t>
            </a:r>
            <a:endParaRPr lang="en-GB" b="1" dirty="0"/>
          </a:p>
        </p:txBody>
      </p:sp>
      <p:sp>
        <p:nvSpPr>
          <p:cNvPr id="7" name="Rectangle 6">
            <a:extLst>
              <a:ext uri="{FF2B5EF4-FFF2-40B4-BE49-F238E27FC236}">
                <a16:creationId xmlns:a16="http://schemas.microsoft.com/office/drawing/2014/main" id="{5EFE19E0-376B-4C13-A350-0E8E0F8DD931}"/>
              </a:ext>
            </a:extLst>
          </p:cNvPr>
          <p:cNvSpPr/>
          <p:nvPr/>
        </p:nvSpPr>
        <p:spPr>
          <a:xfrm>
            <a:off x="8543064" y="5720834"/>
            <a:ext cx="1963872" cy="646331"/>
          </a:xfrm>
          <a:prstGeom prst="rect">
            <a:avLst/>
          </a:prstGeom>
        </p:spPr>
        <p:txBody>
          <a:bodyPr wrap="none">
            <a:spAutoFit/>
          </a:bodyPr>
          <a:lstStyle/>
          <a:p>
            <a:pPr algn="ctr"/>
            <a:r>
              <a:rPr lang="en-GB" b="1" dirty="0"/>
              <a:t>John Ridley Stroop</a:t>
            </a:r>
            <a:endParaRPr lang="et-EE" b="1" dirty="0"/>
          </a:p>
          <a:p>
            <a:pPr algn="ctr"/>
            <a:r>
              <a:rPr lang="et-EE" dirty="0"/>
              <a:t>(</a:t>
            </a:r>
            <a:r>
              <a:rPr lang="en-GB" dirty="0"/>
              <a:t>1897 –1973</a:t>
            </a:r>
            <a:r>
              <a:rPr lang="et-EE" dirty="0"/>
              <a:t>)</a:t>
            </a:r>
            <a:endParaRPr lang="en-GB" dirty="0"/>
          </a:p>
        </p:txBody>
      </p:sp>
      <p:pic>
        <p:nvPicPr>
          <p:cNvPr id="15364" name="Picture 4" descr="About John Ridley Stroop | John Ridley Stroop Digital Archive">
            <a:extLst>
              <a:ext uri="{FF2B5EF4-FFF2-40B4-BE49-F238E27FC236}">
                <a16:creationId xmlns:a16="http://schemas.microsoft.com/office/drawing/2014/main" id="{523550F3-B51D-4B25-A49E-EEBA92AEF66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183734" y="2144431"/>
            <a:ext cx="2466804" cy="34655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244B2C8-7B97-459B-8767-4268DCB4A2DB}"/>
              </a:ext>
            </a:extLst>
          </p:cNvPr>
          <p:cNvPicPr>
            <a:picLocks noChangeAspect="1"/>
          </p:cNvPicPr>
          <p:nvPr/>
        </p:nvPicPr>
        <p:blipFill>
          <a:blip r:embed="rId4"/>
          <a:stretch>
            <a:fillRect/>
          </a:stretch>
        </p:blipFill>
        <p:spPr>
          <a:xfrm>
            <a:off x="875987" y="1838794"/>
            <a:ext cx="7307747" cy="4089208"/>
          </a:xfrm>
          <a:prstGeom prst="rect">
            <a:avLst/>
          </a:prstGeom>
        </p:spPr>
      </p:pic>
    </p:spTree>
    <p:extLst>
      <p:ext uri="{BB962C8B-B14F-4D97-AF65-F5344CB8AC3E}">
        <p14:creationId xmlns:p14="http://schemas.microsoft.com/office/powerpoint/2010/main" val="2836773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57792-5A79-43DB-B530-5908BE2B273D}"/>
              </a:ext>
            </a:extLst>
          </p:cNvPr>
          <p:cNvPicPr>
            <a:picLocks noChangeAspect="1"/>
          </p:cNvPicPr>
          <p:nvPr/>
        </p:nvPicPr>
        <p:blipFill>
          <a:blip r:embed="rId2"/>
          <a:stretch>
            <a:fillRect/>
          </a:stretch>
        </p:blipFill>
        <p:spPr>
          <a:xfrm>
            <a:off x="888369" y="1570181"/>
            <a:ext cx="8888906" cy="4714853"/>
          </a:xfrm>
          <a:prstGeom prst="rect">
            <a:avLst/>
          </a:prstGeom>
        </p:spPr>
      </p:pic>
      <p:sp>
        <p:nvSpPr>
          <p:cNvPr id="4" name="Title 1">
            <a:extLst>
              <a:ext uri="{FF2B5EF4-FFF2-40B4-BE49-F238E27FC236}">
                <a16:creationId xmlns:a16="http://schemas.microsoft.com/office/drawing/2014/main" id="{176B1DB8-43DB-4BBA-9DE3-CD5E283D3689}"/>
              </a:ext>
            </a:extLst>
          </p:cNvPr>
          <p:cNvSpPr txBox="1">
            <a:spLocks/>
          </p:cNvSpPr>
          <p:nvPr/>
        </p:nvSpPr>
        <p:spPr>
          <a:xfrm>
            <a:off x="838200" y="365125"/>
            <a:ext cx="2597727" cy="8540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Õpitest</a:t>
            </a:r>
            <a:endParaRPr lang="en-GB" b="1" dirty="0"/>
          </a:p>
        </p:txBody>
      </p:sp>
    </p:spTree>
    <p:extLst>
      <p:ext uri="{BB962C8B-B14F-4D97-AF65-F5344CB8AC3E}">
        <p14:creationId xmlns:p14="http://schemas.microsoft.com/office/powerpoint/2010/main" val="2427778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6B1DB8-43DB-4BBA-9DE3-CD5E283D3689}"/>
              </a:ext>
            </a:extLst>
          </p:cNvPr>
          <p:cNvSpPr txBox="1">
            <a:spLocks/>
          </p:cNvSpPr>
          <p:nvPr/>
        </p:nvSpPr>
        <p:spPr>
          <a:xfrm>
            <a:off x="838200" y="365125"/>
            <a:ext cx="2597727" cy="8540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Õpitest</a:t>
            </a:r>
            <a:endParaRPr lang="en-GB" b="1" dirty="0"/>
          </a:p>
        </p:txBody>
      </p:sp>
      <p:pic>
        <p:nvPicPr>
          <p:cNvPr id="7" name="Picture 6">
            <a:extLst>
              <a:ext uri="{FF2B5EF4-FFF2-40B4-BE49-F238E27FC236}">
                <a16:creationId xmlns:a16="http://schemas.microsoft.com/office/drawing/2014/main" id="{819949E9-A534-450B-98EE-9E1BB7316021}"/>
              </a:ext>
            </a:extLst>
          </p:cNvPr>
          <p:cNvPicPr>
            <a:picLocks noChangeAspect="1"/>
          </p:cNvPicPr>
          <p:nvPr/>
        </p:nvPicPr>
        <p:blipFill>
          <a:blip r:embed="rId2"/>
          <a:stretch>
            <a:fillRect/>
          </a:stretch>
        </p:blipFill>
        <p:spPr>
          <a:xfrm>
            <a:off x="838200" y="1315272"/>
            <a:ext cx="6982799" cy="4763165"/>
          </a:xfrm>
          <a:prstGeom prst="rect">
            <a:avLst/>
          </a:prstGeom>
        </p:spPr>
      </p:pic>
      <p:pic>
        <p:nvPicPr>
          <p:cNvPr id="8" name="Picture 7">
            <a:hlinkClick r:id="rId3"/>
            <a:extLst>
              <a:ext uri="{FF2B5EF4-FFF2-40B4-BE49-F238E27FC236}">
                <a16:creationId xmlns:a16="http://schemas.microsoft.com/office/drawing/2014/main" id="{B1E042C4-DD0A-4178-83DF-120E5A291299}"/>
              </a:ext>
            </a:extLst>
          </p:cNvPr>
          <p:cNvPicPr>
            <a:picLocks noChangeAspect="1"/>
          </p:cNvPicPr>
          <p:nvPr/>
        </p:nvPicPr>
        <p:blipFill rotWithShape="1">
          <a:blip r:embed="rId4"/>
          <a:srcRect r="-136" b="11928"/>
          <a:stretch/>
        </p:blipFill>
        <p:spPr>
          <a:xfrm>
            <a:off x="5904510" y="3260436"/>
            <a:ext cx="5671470" cy="3162161"/>
          </a:xfrm>
          <a:prstGeom prst="rect">
            <a:avLst/>
          </a:prstGeom>
          <a:ln w="76200">
            <a:solidFill>
              <a:schemeClr val="bg1"/>
            </a:solidFill>
          </a:ln>
        </p:spPr>
      </p:pic>
      <p:sp>
        <p:nvSpPr>
          <p:cNvPr id="9" name="TextBox 8">
            <a:extLst>
              <a:ext uri="{FF2B5EF4-FFF2-40B4-BE49-F238E27FC236}">
                <a16:creationId xmlns:a16="http://schemas.microsoft.com/office/drawing/2014/main" id="{BCB397DA-C461-4A12-840F-CE60E12FB10B}"/>
              </a:ext>
            </a:extLst>
          </p:cNvPr>
          <p:cNvSpPr txBox="1"/>
          <p:nvPr/>
        </p:nvSpPr>
        <p:spPr>
          <a:xfrm flipH="1">
            <a:off x="7977618" y="1512261"/>
            <a:ext cx="3771902" cy="1569660"/>
          </a:xfrm>
          <a:prstGeom prst="rect">
            <a:avLst/>
          </a:prstGeom>
          <a:noFill/>
        </p:spPr>
        <p:txBody>
          <a:bodyPr wrap="square" rtlCol="0">
            <a:spAutoFit/>
          </a:bodyPr>
          <a:lstStyle/>
          <a:p>
            <a:r>
              <a:rPr lang="et-EE" sz="2400" dirty="0"/>
              <a:t>Mike Ambinder – juhtiv eksperimentaalpsühholoog USA videomängude tootja juures (Valve Corporation)</a:t>
            </a:r>
          </a:p>
        </p:txBody>
      </p:sp>
    </p:spTree>
    <p:extLst>
      <p:ext uri="{BB962C8B-B14F-4D97-AF65-F5344CB8AC3E}">
        <p14:creationId xmlns:p14="http://schemas.microsoft.com/office/powerpoint/2010/main" val="191746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E1EBE-63BE-47EE-AABD-0381CC607964}"/>
              </a:ext>
            </a:extLst>
          </p:cNvPr>
          <p:cNvSpPr/>
          <p:nvPr/>
        </p:nvSpPr>
        <p:spPr>
          <a:xfrm>
            <a:off x="1750644" y="681746"/>
            <a:ext cx="8956433" cy="5670527"/>
          </a:xfrm>
          <a:prstGeom prst="rect">
            <a:avLst/>
          </a:prstGeom>
        </p:spPr>
        <p:txBody>
          <a:bodyPr wrap="square">
            <a:spAutoFit/>
          </a:bodyPr>
          <a:lstStyle/>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Sissejuhatus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Esimene eksperiment</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		Silmaliigutuste rakendamine laboris</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Monitoride seadistama, silma-andurite valiidsus ja reliaablus, 		dünaamiliselt muutuvad stiimulid ja OKN juhtfail</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Pavlovia keskkond ja veebikatsete läbiviimine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Veebikatse programmeerimine ja üleslaadimine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Lihasaktiivsuse ja südameaktiivsuse mõõtmine</a:t>
            </a:r>
            <a:r>
              <a:rPr lang="et-EE" dirty="0">
                <a:latin typeface="Calibri" panose="020F0502020204030204" pitchFamily="34" charset="0"/>
                <a:ea typeface="Calibri" panose="020F0502020204030204" pitchFamily="34" charset="0"/>
                <a:cs typeface="Arial" panose="020B0604020202020204" pitchFamily="34" charset="0"/>
              </a:rPr>
              <a:t> </a:t>
            </a: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Südame- ja lihasaktiivsuse mõõtmine, ehmatuse silmapilgutus 			(demo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afektiivsete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stiimulitega)</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Elektroentsefalograafia (EEG) rakendamine laboris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Põhilised müraallikad</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EEG rakendamine väljaspool laborit</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P300 demo, motoorse ettekujutamise demo</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Muud füsioloogilised mõõdikud</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Posneri katse programmeerimine </a:t>
            </a:r>
            <a:endParaRPr lang="en-GB" dirty="0">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DEB789-3B41-4910-A781-745C72C2D4AA}"/>
              </a:ext>
            </a:extLst>
          </p:cNvPr>
          <p:cNvSpPr/>
          <p:nvPr/>
        </p:nvSpPr>
        <p:spPr>
          <a:xfrm>
            <a:off x="1750644" y="1420655"/>
            <a:ext cx="8956433" cy="71294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0468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cs typeface="Arial" panose="020B0604020202020204" pitchFamily="34" charset="0"/>
              </a:rPr>
              <a:t>Sissejuhatus psühhofüsioloogia rakendustesse</a:t>
            </a:r>
            <a:endParaRPr lang="en-GB" sz="3200" dirty="0">
              <a:solidFill>
                <a:srgbClr val="363636"/>
              </a:solidFill>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mj-lt"/>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1017461" y="3244521"/>
            <a:ext cx="4717958" cy="830997"/>
          </a:xfrm>
          <a:prstGeom prst="rect">
            <a:avLst/>
          </a:prstGeom>
          <a:noFill/>
        </p:spPr>
        <p:txBody>
          <a:bodyPr wrap="none" rtlCol="0">
            <a:spAutoFit/>
          </a:bodyPr>
          <a:lstStyle/>
          <a:p>
            <a:r>
              <a:rPr lang="et-EE" sz="4800" dirty="0">
                <a:latin typeface="+mj-lt"/>
                <a:cs typeface="Arial" panose="020B0604020202020204" pitchFamily="34" charset="0"/>
              </a:rPr>
              <a:t>SILMALIIGUTUSED</a:t>
            </a:r>
            <a:endParaRPr lang="en-GB" sz="4800" dirty="0">
              <a:latin typeface="+mj-lt"/>
              <a:cs typeface="Arial" panose="020B0604020202020204" pitchFamily="34" charset="0"/>
            </a:endParaRP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o alternative text description for this image">
            <a:extLst>
              <a:ext uri="{FF2B5EF4-FFF2-40B4-BE49-F238E27FC236}">
                <a16:creationId xmlns:a16="http://schemas.microsoft.com/office/drawing/2014/main" id="{DE2C9CA2-7D96-4099-B665-AE3D83409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0" y="789451"/>
            <a:ext cx="4533900" cy="45339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2D4777B-F73D-44F0-88E0-9582EEF21CB5}"/>
              </a:ext>
            </a:extLst>
          </p:cNvPr>
          <p:cNvSpPr/>
          <p:nvPr/>
        </p:nvSpPr>
        <p:spPr>
          <a:xfrm rot="16200000">
            <a:off x="8893284" y="2733236"/>
            <a:ext cx="4691063" cy="646331"/>
          </a:xfrm>
          <a:prstGeom prst="rect">
            <a:avLst/>
          </a:prstGeom>
        </p:spPr>
        <p:txBody>
          <a:bodyPr wrap="square">
            <a:spAutoFit/>
          </a:bodyPr>
          <a:lstStyle/>
          <a:p>
            <a:r>
              <a:rPr lang="en-GB" dirty="0">
                <a:hlinkClick r:id="rId5"/>
              </a:rPr>
              <a:t>https://visionsandvoices.usc.edu/eventdetails/?event_id=33741435186601&amp;s_type=&amp;s_genre=</a:t>
            </a:r>
            <a:endParaRPr lang="en-GB" dirty="0"/>
          </a:p>
        </p:txBody>
      </p:sp>
    </p:spTree>
    <p:extLst>
      <p:ext uri="{BB962C8B-B14F-4D97-AF65-F5344CB8AC3E}">
        <p14:creationId xmlns:p14="http://schemas.microsoft.com/office/powerpoint/2010/main" val="568028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D9A0C-235E-4AC0-870B-97E38DEF1EBD}"/>
              </a:ext>
            </a:extLst>
          </p:cNvPr>
          <p:cNvSpPr txBox="1">
            <a:spLocks noChangeArrowheads="1"/>
          </p:cNvSpPr>
          <p:nvPr/>
        </p:nvSpPr>
        <p:spPr>
          <a:xfrm>
            <a:off x="9605551" y="1948845"/>
            <a:ext cx="2738849" cy="46138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mõõdame?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Mis on liigutamise füsioloogia?</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Mis paneb </a:t>
            </a: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pupilli liikuma?</a:t>
            </a:r>
          </a:p>
        </p:txBody>
      </p:sp>
      <p:pic>
        <p:nvPicPr>
          <p:cNvPr id="18" name="Picture 17">
            <a:extLst>
              <a:ext uri="{FF2B5EF4-FFF2-40B4-BE49-F238E27FC236}">
                <a16:creationId xmlns:a16="http://schemas.microsoft.com/office/drawing/2014/main" id="{A84EA009-64A8-4954-AF56-D48AA8CDC625}"/>
              </a:ext>
            </a:extLst>
          </p:cNvPr>
          <p:cNvPicPr>
            <a:picLocks noChangeAspect="1"/>
          </p:cNvPicPr>
          <p:nvPr/>
        </p:nvPicPr>
        <p:blipFill>
          <a:blip r:embed="rId2"/>
          <a:stretch>
            <a:fillRect/>
          </a:stretch>
        </p:blipFill>
        <p:spPr>
          <a:xfrm>
            <a:off x="1145745" y="2047779"/>
            <a:ext cx="8459807" cy="4101214"/>
          </a:xfrm>
          <a:prstGeom prst="rect">
            <a:avLst/>
          </a:prstGeom>
        </p:spPr>
      </p:pic>
      <p:sp>
        <p:nvSpPr>
          <p:cNvPr id="5" name="Title 1">
            <a:extLst>
              <a:ext uri="{FF2B5EF4-FFF2-40B4-BE49-F238E27FC236}">
                <a16:creationId xmlns:a16="http://schemas.microsoft.com/office/drawing/2014/main" id="{E054476C-A6BB-471D-A30C-019F7CD64687}"/>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Eelmises loengus</a:t>
            </a:r>
            <a:endParaRPr lang="en-GB" altLang="en-US" sz="5400" dirty="0"/>
          </a:p>
        </p:txBody>
      </p:sp>
    </p:spTree>
    <p:extLst>
      <p:ext uri="{BB962C8B-B14F-4D97-AF65-F5344CB8AC3E}">
        <p14:creationId xmlns:p14="http://schemas.microsoft.com/office/powerpoint/2010/main" val="1510033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Eesmärgid</a:t>
            </a:r>
            <a:endParaRPr lang="en-GB" b="1" dirty="0"/>
          </a:p>
        </p:txBody>
      </p:sp>
      <p:pic>
        <p:nvPicPr>
          <p:cNvPr id="6" name="Picture 5">
            <a:extLst>
              <a:ext uri="{FF2B5EF4-FFF2-40B4-BE49-F238E27FC236}">
                <a16:creationId xmlns:a16="http://schemas.microsoft.com/office/drawing/2014/main" id="{90B86607-D334-4917-8FF6-6504D505C363}"/>
              </a:ext>
            </a:extLst>
          </p:cNvPr>
          <p:cNvPicPr>
            <a:picLocks noChangeAspect="1"/>
          </p:cNvPicPr>
          <p:nvPr/>
        </p:nvPicPr>
        <p:blipFill>
          <a:blip r:embed="rId2"/>
          <a:stretch>
            <a:fillRect/>
          </a:stretch>
        </p:blipFill>
        <p:spPr>
          <a:xfrm>
            <a:off x="838200" y="2230655"/>
            <a:ext cx="4687368" cy="3010332"/>
          </a:xfrm>
          <a:prstGeom prst="rect">
            <a:avLst/>
          </a:prstGeom>
        </p:spPr>
      </p:pic>
      <p:pic>
        <p:nvPicPr>
          <p:cNvPr id="1026" name="Picture 2" descr="PsychoPy – Labrigger">
            <a:extLst>
              <a:ext uri="{FF2B5EF4-FFF2-40B4-BE49-F238E27FC236}">
                <a16:creationId xmlns:a16="http://schemas.microsoft.com/office/drawing/2014/main" id="{4AACC093-6EF7-4031-9469-38E0F9E7D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455" y="2230655"/>
            <a:ext cx="4744462" cy="291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365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D05BD5-FC46-4E52-ABBA-62C7164673DA}"/>
              </a:ext>
            </a:extLst>
          </p:cNvPr>
          <p:cNvSpPr txBox="1"/>
          <p:nvPr/>
        </p:nvSpPr>
        <p:spPr>
          <a:xfrm>
            <a:off x="1487526" y="1038225"/>
            <a:ext cx="9216947" cy="1200329"/>
          </a:xfrm>
          <a:prstGeom prst="rect">
            <a:avLst/>
          </a:prstGeom>
          <a:noFill/>
        </p:spPr>
        <p:txBody>
          <a:bodyPr wrap="none" rtlCol="0">
            <a:spAutoFit/>
          </a:bodyPr>
          <a:lstStyle/>
          <a:p>
            <a:r>
              <a:rPr lang="et-EE" sz="2400" dirty="0"/>
              <a:t>Reetina ehk võrkkesta verega varustamine toimub reetina ees ja seega </a:t>
            </a:r>
          </a:p>
          <a:p>
            <a:r>
              <a:rPr lang="et-EE" sz="2400" dirty="0"/>
              <a:t>peaks reetinale tekkima veresoonte varjud. Miks me neid varje siis ikkagi</a:t>
            </a:r>
          </a:p>
          <a:p>
            <a:r>
              <a:rPr lang="et-EE" sz="2400" dirty="0"/>
              <a:t>ei näe?</a:t>
            </a:r>
            <a:endParaRPr lang="en-GB" sz="2400" dirty="0"/>
          </a:p>
        </p:txBody>
      </p:sp>
      <p:grpSp>
        <p:nvGrpSpPr>
          <p:cNvPr id="21" name="Group 20">
            <a:extLst>
              <a:ext uri="{FF2B5EF4-FFF2-40B4-BE49-F238E27FC236}">
                <a16:creationId xmlns:a16="http://schemas.microsoft.com/office/drawing/2014/main" id="{3070468E-B239-4B3D-802B-40F34C321A25}"/>
              </a:ext>
            </a:extLst>
          </p:cNvPr>
          <p:cNvGrpSpPr/>
          <p:nvPr/>
        </p:nvGrpSpPr>
        <p:grpSpPr>
          <a:xfrm>
            <a:off x="666574" y="2429054"/>
            <a:ext cx="9855818" cy="3759200"/>
            <a:chOff x="666574" y="2429054"/>
            <a:chExt cx="9855818" cy="3759200"/>
          </a:xfrm>
        </p:grpSpPr>
        <p:pic>
          <p:nvPicPr>
            <p:cNvPr id="14344" name="Picture 8" descr="Eye Institute of South Jersey | What Causes Retinal Tears and Detachments?  - EISJ">
              <a:extLst>
                <a:ext uri="{FF2B5EF4-FFF2-40B4-BE49-F238E27FC236}">
                  <a16:creationId xmlns:a16="http://schemas.microsoft.com/office/drawing/2014/main" id="{98917990-B5C1-4851-A41D-029171213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429054"/>
              <a:ext cx="5638800" cy="37592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E4D4875-50CF-48B8-97B1-599404E445D3}"/>
                </a:ext>
              </a:extLst>
            </p:cNvPr>
            <p:cNvCxnSpPr/>
            <p:nvPr/>
          </p:nvCxnSpPr>
          <p:spPr>
            <a:xfrm flipH="1" flipV="1">
              <a:off x="7200900" y="4105275"/>
              <a:ext cx="2152650" cy="1143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52EA0B-8BF0-4532-B3DF-57C3FB975802}"/>
                </a:ext>
              </a:extLst>
            </p:cNvPr>
            <p:cNvSpPr txBox="1"/>
            <p:nvPr/>
          </p:nvSpPr>
          <p:spPr>
            <a:xfrm>
              <a:off x="9439275" y="5311517"/>
              <a:ext cx="1083117" cy="369332"/>
            </a:xfrm>
            <a:prstGeom prst="rect">
              <a:avLst/>
            </a:prstGeom>
            <a:noFill/>
          </p:spPr>
          <p:txBody>
            <a:bodyPr wrap="none" rtlCol="0">
              <a:spAutoFit/>
            </a:bodyPr>
            <a:lstStyle/>
            <a:p>
              <a:r>
                <a:rPr lang="et-EE" dirty="0"/>
                <a:t>Pimetähn</a:t>
              </a:r>
              <a:endParaRPr lang="en-GB" dirty="0"/>
            </a:p>
          </p:txBody>
        </p:sp>
        <p:cxnSp>
          <p:nvCxnSpPr>
            <p:cNvPr id="13" name="Straight Arrow Connector 12">
              <a:extLst>
                <a:ext uri="{FF2B5EF4-FFF2-40B4-BE49-F238E27FC236}">
                  <a16:creationId xmlns:a16="http://schemas.microsoft.com/office/drawing/2014/main" id="{32041839-F527-4F05-AB28-A0042770B602}"/>
                </a:ext>
              </a:extLst>
            </p:cNvPr>
            <p:cNvCxnSpPr>
              <a:cxnSpLocks/>
            </p:cNvCxnSpPr>
            <p:nvPr/>
          </p:nvCxnSpPr>
          <p:spPr>
            <a:xfrm flipV="1">
              <a:off x="1971675" y="5019676"/>
              <a:ext cx="2428875" cy="8000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53D055-3A02-4A40-8ECC-17549029E701}"/>
                </a:ext>
              </a:extLst>
            </p:cNvPr>
            <p:cNvSpPr txBox="1"/>
            <p:nvPr/>
          </p:nvSpPr>
          <p:spPr>
            <a:xfrm>
              <a:off x="666574" y="5444441"/>
              <a:ext cx="1305101" cy="369332"/>
            </a:xfrm>
            <a:prstGeom prst="rect">
              <a:avLst/>
            </a:prstGeom>
            <a:noFill/>
          </p:spPr>
          <p:txBody>
            <a:bodyPr wrap="none" rtlCol="0">
              <a:spAutoFit/>
            </a:bodyPr>
            <a:lstStyle/>
            <a:p>
              <a:r>
                <a:rPr lang="et-EE" dirty="0"/>
                <a:t>Veresooned</a:t>
              </a:r>
              <a:endParaRPr lang="en-GB" dirty="0"/>
            </a:p>
          </p:txBody>
        </p:sp>
        <p:cxnSp>
          <p:nvCxnSpPr>
            <p:cNvPr id="18" name="Straight Arrow Connector 17">
              <a:extLst>
                <a:ext uri="{FF2B5EF4-FFF2-40B4-BE49-F238E27FC236}">
                  <a16:creationId xmlns:a16="http://schemas.microsoft.com/office/drawing/2014/main" id="{6BF9C3AE-E335-43A8-B683-BE8B88FB5578}"/>
                </a:ext>
              </a:extLst>
            </p:cNvPr>
            <p:cNvCxnSpPr/>
            <p:nvPr/>
          </p:nvCxnSpPr>
          <p:spPr>
            <a:xfrm>
              <a:off x="1971675" y="3533775"/>
              <a:ext cx="3819525" cy="66675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CEEEB8-6EF2-4350-AF71-E6E7494FC614}"/>
                </a:ext>
              </a:extLst>
            </p:cNvPr>
            <p:cNvSpPr txBox="1"/>
            <p:nvPr/>
          </p:nvSpPr>
          <p:spPr>
            <a:xfrm>
              <a:off x="890160" y="3482470"/>
              <a:ext cx="857927" cy="369332"/>
            </a:xfrm>
            <a:prstGeom prst="rect">
              <a:avLst/>
            </a:prstGeom>
            <a:noFill/>
          </p:spPr>
          <p:txBody>
            <a:bodyPr wrap="none" rtlCol="0">
              <a:spAutoFit/>
            </a:bodyPr>
            <a:lstStyle/>
            <a:p>
              <a:r>
                <a:rPr lang="et-EE" dirty="0" err="1"/>
                <a:t>Foovea</a:t>
              </a:r>
              <a:endParaRPr lang="en-GB" dirty="0"/>
            </a:p>
          </p:txBody>
        </p:sp>
      </p:grpSp>
    </p:spTree>
    <p:extLst>
      <p:ext uri="{BB962C8B-B14F-4D97-AF65-F5344CB8AC3E}">
        <p14:creationId xmlns:p14="http://schemas.microsoft.com/office/powerpoint/2010/main" val="656796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D1C031-E0B6-42E9-92A7-CD7F44251C59}"/>
              </a:ext>
            </a:extLst>
          </p:cNvPr>
          <p:cNvSpPr txBox="1"/>
          <p:nvPr/>
        </p:nvSpPr>
        <p:spPr>
          <a:xfrm>
            <a:off x="7509162" y="942227"/>
            <a:ext cx="4461165" cy="4524315"/>
          </a:xfrm>
          <a:prstGeom prst="rect">
            <a:avLst/>
          </a:prstGeom>
          <a:noFill/>
        </p:spPr>
        <p:txBody>
          <a:bodyPr wrap="square" rtlCol="0">
            <a:spAutoFit/>
          </a:bodyPr>
          <a:lstStyle/>
          <a:p>
            <a:pPr algn="ctr" fontAlgn="base"/>
            <a:r>
              <a:rPr lang="et-EE" sz="2400" dirty="0"/>
              <a:t>Kata vasak silm käega ja vaata teise silmaga joonisel paiknevat ristikest. Liigu aeglaselt ekraanile lähemale. Umbes 25 – 35 cm kaugusel peaksid nägema, et must ring haihtub. Selle koha peal asubki pimetähn ehk võrkkesta piirkond, kus puuduvad valgustundlikud rakud –</a:t>
            </a:r>
          </a:p>
          <a:p>
            <a:pPr algn="ctr" fontAlgn="base"/>
            <a:r>
              <a:rPr lang="et-EE" sz="2400" dirty="0"/>
              <a:t> siit suundub optiline närv edasi </a:t>
            </a:r>
            <a:r>
              <a:rPr lang="et-EE" sz="2400" dirty="0" err="1"/>
              <a:t>hüpotaalamuse</a:t>
            </a:r>
            <a:r>
              <a:rPr lang="et-EE" sz="2400" dirty="0"/>
              <a:t> all paiknevasse optilisse küngastikku.</a:t>
            </a:r>
            <a:endParaRPr lang="en-US" sz="2400" dirty="0"/>
          </a:p>
        </p:txBody>
      </p:sp>
      <p:grpSp>
        <p:nvGrpSpPr>
          <p:cNvPr id="23" name="Group 22">
            <a:extLst>
              <a:ext uri="{FF2B5EF4-FFF2-40B4-BE49-F238E27FC236}">
                <a16:creationId xmlns:a16="http://schemas.microsoft.com/office/drawing/2014/main" id="{EF6BC853-B2BC-4B99-ACA5-3793B79F512E}"/>
              </a:ext>
            </a:extLst>
          </p:cNvPr>
          <p:cNvGrpSpPr/>
          <p:nvPr/>
        </p:nvGrpSpPr>
        <p:grpSpPr>
          <a:xfrm>
            <a:off x="949108" y="942227"/>
            <a:ext cx="6340620" cy="4648200"/>
            <a:chOff x="2743201" y="304799"/>
            <a:chExt cx="6340620" cy="4648200"/>
          </a:xfrm>
        </p:grpSpPr>
        <p:grpSp>
          <p:nvGrpSpPr>
            <p:cNvPr id="22" name="Group 21">
              <a:extLst>
                <a:ext uri="{FF2B5EF4-FFF2-40B4-BE49-F238E27FC236}">
                  <a16:creationId xmlns:a16="http://schemas.microsoft.com/office/drawing/2014/main" id="{5025A077-6174-43D4-A242-378FC1963D7B}"/>
                </a:ext>
              </a:extLst>
            </p:cNvPr>
            <p:cNvGrpSpPr/>
            <p:nvPr/>
          </p:nvGrpSpPr>
          <p:grpSpPr>
            <a:xfrm>
              <a:off x="6095999" y="304799"/>
              <a:ext cx="2987822" cy="4648200"/>
              <a:chOff x="9363075" y="304800"/>
              <a:chExt cx="2987822" cy="4648200"/>
            </a:xfrm>
          </p:grpSpPr>
          <p:sp>
            <p:nvSpPr>
              <p:cNvPr id="6" name="Rectangle 5">
                <a:extLst>
                  <a:ext uri="{FF2B5EF4-FFF2-40B4-BE49-F238E27FC236}">
                    <a16:creationId xmlns:a16="http://schemas.microsoft.com/office/drawing/2014/main" id="{EF31EB58-AA26-47EF-BBC8-D0F706108143}"/>
                  </a:ext>
                </a:extLst>
              </p:cNvPr>
              <p:cNvSpPr/>
              <p:nvPr/>
            </p:nvSpPr>
            <p:spPr>
              <a:xfrm>
                <a:off x="9363075" y="304800"/>
                <a:ext cx="2987822" cy="46482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E601F1F-552C-4ADE-9F0B-475439782F0B}"/>
                  </a:ext>
                </a:extLst>
              </p:cNvPr>
              <p:cNvSpPr/>
              <p:nvPr/>
            </p:nvSpPr>
            <p:spPr>
              <a:xfrm>
                <a:off x="10680773" y="2452687"/>
                <a:ext cx="352425" cy="3524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67399006-9653-49B7-925D-71BBFE3B7B36}"/>
                </a:ext>
              </a:extLst>
            </p:cNvPr>
            <p:cNvGrpSpPr/>
            <p:nvPr/>
          </p:nvGrpSpPr>
          <p:grpSpPr>
            <a:xfrm>
              <a:off x="2743201" y="304799"/>
              <a:ext cx="3352799" cy="4648200"/>
              <a:chOff x="2743201" y="304799"/>
              <a:chExt cx="3352799" cy="4648200"/>
            </a:xfrm>
          </p:grpSpPr>
          <p:sp>
            <p:nvSpPr>
              <p:cNvPr id="2" name="Rectangle 1">
                <a:extLst>
                  <a:ext uri="{FF2B5EF4-FFF2-40B4-BE49-F238E27FC236}">
                    <a16:creationId xmlns:a16="http://schemas.microsoft.com/office/drawing/2014/main" id="{12DC424A-0E5F-43F9-846A-6B7D71AFDFF0}"/>
                  </a:ext>
                </a:extLst>
              </p:cNvPr>
              <p:cNvSpPr/>
              <p:nvPr/>
            </p:nvSpPr>
            <p:spPr>
              <a:xfrm>
                <a:off x="2743201" y="304799"/>
                <a:ext cx="3352799" cy="4648200"/>
              </a:xfrm>
              <a:prstGeom prst="rect">
                <a:avLst/>
              </a:prstGeom>
              <a:solidFill>
                <a:srgbClr val="008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BECB1E0A-4373-4518-93CF-B418F4465173}"/>
                  </a:ext>
                </a:extLst>
              </p:cNvPr>
              <p:cNvCxnSpPr>
                <a:cxnSpLocks/>
              </p:cNvCxnSpPr>
              <p:nvPr/>
            </p:nvCxnSpPr>
            <p:spPr>
              <a:xfrm>
                <a:off x="4424360" y="2483643"/>
                <a:ext cx="0" cy="290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0B30789-6701-4830-9F10-EB492931FD72}"/>
                  </a:ext>
                </a:extLst>
              </p:cNvPr>
              <p:cNvCxnSpPr>
                <a:cxnSpLocks/>
              </p:cNvCxnSpPr>
              <p:nvPr/>
            </p:nvCxnSpPr>
            <p:spPr>
              <a:xfrm flipH="1">
                <a:off x="4262439" y="2628898"/>
                <a:ext cx="3143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03656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Box 1026">
            <a:extLst>
              <a:ext uri="{FF2B5EF4-FFF2-40B4-BE49-F238E27FC236}">
                <a16:creationId xmlns:a16="http://schemas.microsoft.com/office/drawing/2014/main" id="{4F56999C-9DFA-4696-80ED-453A594E446D}"/>
              </a:ext>
            </a:extLst>
          </p:cNvPr>
          <p:cNvSpPr txBox="1"/>
          <p:nvPr/>
        </p:nvSpPr>
        <p:spPr>
          <a:xfrm>
            <a:off x="4557744" y="5994485"/>
            <a:ext cx="2269083" cy="461665"/>
          </a:xfrm>
          <a:prstGeom prst="rect">
            <a:avLst/>
          </a:prstGeom>
          <a:noFill/>
        </p:spPr>
        <p:txBody>
          <a:bodyPr wrap="none" rtlCol="0">
            <a:spAutoFit/>
          </a:bodyPr>
          <a:lstStyle/>
          <a:p>
            <a:r>
              <a:rPr lang="en-GB" sz="2400" b="1" dirty="0" err="1">
                <a:latin typeface="+mj-lt"/>
              </a:rPr>
              <a:t>Valiidsus</a:t>
            </a:r>
            <a:r>
              <a:rPr lang="en-GB" sz="2400" b="1" dirty="0">
                <a:latin typeface="+mj-lt"/>
              </a:rPr>
              <a:t> (t</a:t>
            </a:r>
            <a:r>
              <a:rPr lang="et-EE" sz="2400" b="1" dirty="0">
                <a:latin typeface="+mj-lt"/>
              </a:rPr>
              <a:t>õ</a:t>
            </a:r>
            <a:r>
              <a:rPr lang="en-GB" sz="2400" b="1" dirty="0" err="1">
                <a:latin typeface="+mj-lt"/>
              </a:rPr>
              <a:t>esus</a:t>
            </a:r>
            <a:r>
              <a:rPr lang="en-GB" sz="2400" b="1" dirty="0">
                <a:latin typeface="+mj-lt"/>
              </a:rPr>
              <a:t>)</a:t>
            </a:r>
          </a:p>
        </p:txBody>
      </p:sp>
      <p:grpSp>
        <p:nvGrpSpPr>
          <p:cNvPr id="59" name="Group 58">
            <a:extLst>
              <a:ext uri="{FF2B5EF4-FFF2-40B4-BE49-F238E27FC236}">
                <a16:creationId xmlns:a16="http://schemas.microsoft.com/office/drawing/2014/main" id="{6181DA42-394C-49E4-8FFA-52527D4C8A42}"/>
              </a:ext>
            </a:extLst>
          </p:cNvPr>
          <p:cNvGrpSpPr/>
          <p:nvPr/>
        </p:nvGrpSpPr>
        <p:grpSpPr>
          <a:xfrm>
            <a:off x="2844565" y="1083739"/>
            <a:ext cx="5033126" cy="4743005"/>
            <a:chOff x="3079406" y="840327"/>
            <a:chExt cx="5266862" cy="5177346"/>
          </a:xfrm>
        </p:grpSpPr>
        <p:grpSp>
          <p:nvGrpSpPr>
            <p:cNvPr id="13" name="Group 12">
              <a:extLst>
                <a:ext uri="{FF2B5EF4-FFF2-40B4-BE49-F238E27FC236}">
                  <a16:creationId xmlns:a16="http://schemas.microsoft.com/office/drawing/2014/main" id="{D74984BE-57F6-4010-BC37-ECB52B574BF1}"/>
                </a:ext>
              </a:extLst>
            </p:cNvPr>
            <p:cNvGrpSpPr/>
            <p:nvPr/>
          </p:nvGrpSpPr>
          <p:grpSpPr>
            <a:xfrm>
              <a:off x="3079406" y="840327"/>
              <a:ext cx="5266862" cy="5177346"/>
              <a:chOff x="3087026" y="840327"/>
              <a:chExt cx="5266862" cy="5177346"/>
            </a:xfrm>
          </p:grpSpPr>
          <p:grpSp>
            <p:nvGrpSpPr>
              <p:cNvPr id="3" name="Group 2">
                <a:extLst>
                  <a:ext uri="{FF2B5EF4-FFF2-40B4-BE49-F238E27FC236}">
                    <a16:creationId xmlns:a16="http://schemas.microsoft.com/office/drawing/2014/main" id="{76AFCD3E-1EC8-474E-B8D8-9B81412C4034}"/>
                  </a:ext>
                </a:extLst>
              </p:cNvPr>
              <p:cNvGrpSpPr/>
              <p:nvPr/>
            </p:nvGrpSpPr>
            <p:grpSpPr>
              <a:xfrm>
                <a:off x="3087026" y="840327"/>
                <a:ext cx="5266862" cy="5177346"/>
                <a:chOff x="2030582" y="757376"/>
                <a:chExt cx="5946929" cy="5858153"/>
              </a:xfrm>
            </p:grpSpPr>
            <p:pic>
              <p:nvPicPr>
                <p:cNvPr id="1026" name="Picture 2" descr="DNR - Printable targets to bring to the range">
                  <a:extLst>
                    <a:ext uri="{FF2B5EF4-FFF2-40B4-BE49-F238E27FC236}">
                      <a16:creationId xmlns:a16="http://schemas.microsoft.com/office/drawing/2014/main" id="{2E9DBBE0-2D2E-47F8-AE91-CC611C469E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030582" y="75737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NR - Printable targets to bring to the range">
                  <a:extLst>
                    <a:ext uri="{FF2B5EF4-FFF2-40B4-BE49-F238E27FC236}">
                      <a16:creationId xmlns:a16="http://schemas.microsoft.com/office/drawing/2014/main" id="{C355582F-BAF1-48FC-A743-A23521453B33}"/>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120010" y="75737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NR - Printable targets to bring to the range">
                  <a:extLst>
                    <a:ext uri="{FF2B5EF4-FFF2-40B4-BE49-F238E27FC236}">
                      <a16:creationId xmlns:a16="http://schemas.microsoft.com/office/drawing/2014/main" id="{7AFE2659-3533-4B06-9F7C-22BB10107273}"/>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030582" y="375802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NR - Printable targets to bring to the range">
                  <a:extLst>
                    <a:ext uri="{FF2B5EF4-FFF2-40B4-BE49-F238E27FC236}">
                      <a16:creationId xmlns:a16="http://schemas.microsoft.com/office/drawing/2014/main" id="{F51D5D1E-1375-4828-8E99-71654100E3D5}"/>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120011" y="3758029"/>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l 19">
                <a:extLst>
                  <a:ext uri="{FF2B5EF4-FFF2-40B4-BE49-F238E27FC236}">
                    <a16:creationId xmlns:a16="http://schemas.microsoft.com/office/drawing/2014/main" id="{5C02CE2D-ED73-4993-BC74-C286C80E8503}"/>
                  </a:ext>
                </a:extLst>
              </p:cNvPr>
              <p:cNvSpPr/>
              <p:nvPr/>
            </p:nvSpPr>
            <p:spPr>
              <a:xfrm>
                <a:off x="7081061" y="214332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544DF505-E5EF-41C4-B2FA-614C5690148B}"/>
                  </a:ext>
                </a:extLst>
              </p:cNvPr>
              <p:cNvSpPr/>
              <p:nvPr/>
            </p:nvSpPr>
            <p:spPr>
              <a:xfrm>
                <a:off x="7058622" y="210448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BDDB5E43-E6FD-482C-9222-61D556A87448}"/>
                  </a:ext>
                </a:extLst>
              </p:cNvPr>
              <p:cNvSpPr/>
              <p:nvPr/>
            </p:nvSpPr>
            <p:spPr>
              <a:xfrm>
                <a:off x="7123196" y="2116541"/>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27BB3F0-BA0D-49AC-A929-43E9B15F6EA4}"/>
                  </a:ext>
                </a:extLst>
              </p:cNvPr>
              <p:cNvSpPr/>
              <p:nvPr/>
            </p:nvSpPr>
            <p:spPr>
              <a:xfrm>
                <a:off x="7078716" y="218736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C46253A3-C145-4246-A6D3-93805D232822}"/>
                  </a:ext>
                </a:extLst>
              </p:cNvPr>
              <p:cNvSpPr/>
              <p:nvPr/>
            </p:nvSpPr>
            <p:spPr>
              <a:xfrm>
                <a:off x="7039555" y="215544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AE90762-4577-4C52-B239-021F1BD5C99E}"/>
                  </a:ext>
                </a:extLst>
              </p:cNvPr>
              <p:cNvSpPr/>
              <p:nvPr/>
            </p:nvSpPr>
            <p:spPr>
              <a:xfrm>
                <a:off x="7012482" y="2093681"/>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2C903FEF-B104-487D-8235-644455D3E806}"/>
                  </a:ext>
                </a:extLst>
              </p:cNvPr>
              <p:cNvSpPr/>
              <p:nvPr/>
            </p:nvSpPr>
            <p:spPr>
              <a:xfrm>
                <a:off x="7081061" y="205545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Oval 27">
              <a:extLst>
                <a:ext uri="{FF2B5EF4-FFF2-40B4-BE49-F238E27FC236}">
                  <a16:creationId xmlns:a16="http://schemas.microsoft.com/office/drawing/2014/main" id="{2FCB9D60-E62E-4D34-87D0-C78C88BD277C}"/>
                </a:ext>
              </a:extLst>
            </p:cNvPr>
            <p:cNvSpPr/>
            <p:nvPr/>
          </p:nvSpPr>
          <p:spPr>
            <a:xfrm>
              <a:off x="3526631" y="1759744"/>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469D0F33-D218-4E60-ACE4-B63C702809C7}"/>
                </a:ext>
              </a:extLst>
            </p:cNvPr>
            <p:cNvGrpSpPr/>
            <p:nvPr/>
          </p:nvGrpSpPr>
          <p:grpSpPr>
            <a:xfrm>
              <a:off x="6851193" y="4559480"/>
              <a:ext cx="484540" cy="417048"/>
              <a:chOff x="6851193" y="4559480"/>
              <a:chExt cx="484540" cy="417048"/>
            </a:xfrm>
          </p:grpSpPr>
          <p:sp>
            <p:nvSpPr>
              <p:cNvPr id="35" name="Oval 34">
                <a:extLst>
                  <a:ext uri="{FF2B5EF4-FFF2-40B4-BE49-F238E27FC236}">
                    <a16:creationId xmlns:a16="http://schemas.microsoft.com/office/drawing/2014/main" id="{CD28CC79-E4E2-4C81-9988-685940228202}"/>
                  </a:ext>
                </a:extLst>
              </p:cNvPr>
              <p:cNvSpPr/>
              <p:nvPr/>
            </p:nvSpPr>
            <p:spPr>
              <a:xfrm>
                <a:off x="7027722" y="4764016"/>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D2CDF43E-2575-45E5-9816-BB64134BCA59}"/>
                  </a:ext>
                </a:extLst>
              </p:cNvPr>
              <p:cNvSpPr/>
              <p:nvPr/>
            </p:nvSpPr>
            <p:spPr>
              <a:xfrm>
                <a:off x="7189853" y="4672451"/>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9D00E830-BD4B-4FD1-A3C8-08F5DDAC105E}"/>
                  </a:ext>
                </a:extLst>
              </p:cNvPr>
              <p:cNvSpPr/>
              <p:nvPr/>
            </p:nvSpPr>
            <p:spPr>
              <a:xfrm>
                <a:off x="7290014" y="4930809"/>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035B8D9D-86E6-4220-BAD1-36D299CEF936}"/>
                  </a:ext>
                </a:extLst>
              </p:cNvPr>
              <p:cNvSpPr/>
              <p:nvPr/>
            </p:nvSpPr>
            <p:spPr>
              <a:xfrm>
                <a:off x="7093826" y="488689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9F01983-9727-4EAF-9C1C-E75449514B9B}"/>
                  </a:ext>
                </a:extLst>
              </p:cNvPr>
              <p:cNvSpPr/>
              <p:nvPr/>
            </p:nvSpPr>
            <p:spPr>
              <a:xfrm>
                <a:off x="6851193" y="49079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8272D90F-4838-41F5-9899-4E3A379451AF}"/>
                  </a:ext>
                </a:extLst>
              </p:cNvPr>
              <p:cNvSpPr/>
              <p:nvPr/>
            </p:nvSpPr>
            <p:spPr>
              <a:xfrm>
                <a:off x="6874053" y="4626732"/>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67A89788-279C-4E26-BB90-0EC9D197E4B0}"/>
                  </a:ext>
                </a:extLst>
              </p:cNvPr>
              <p:cNvSpPr/>
              <p:nvPr/>
            </p:nvSpPr>
            <p:spPr>
              <a:xfrm>
                <a:off x="7115577" y="455948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1100890C-CA5E-4B38-B888-97C6AAE7307D}"/>
                </a:ext>
              </a:extLst>
            </p:cNvPr>
            <p:cNvGrpSpPr/>
            <p:nvPr/>
          </p:nvGrpSpPr>
          <p:grpSpPr>
            <a:xfrm>
              <a:off x="3467549" y="4142432"/>
              <a:ext cx="484540" cy="417048"/>
              <a:chOff x="6851193" y="4559480"/>
              <a:chExt cx="484540" cy="417048"/>
            </a:xfrm>
          </p:grpSpPr>
          <p:sp>
            <p:nvSpPr>
              <p:cNvPr id="44" name="Oval 43">
                <a:extLst>
                  <a:ext uri="{FF2B5EF4-FFF2-40B4-BE49-F238E27FC236}">
                    <a16:creationId xmlns:a16="http://schemas.microsoft.com/office/drawing/2014/main" id="{7DB686A4-E6B2-4171-B339-157A5ADDD27B}"/>
                  </a:ext>
                </a:extLst>
              </p:cNvPr>
              <p:cNvSpPr/>
              <p:nvPr/>
            </p:nvSpPr>
            <p:spPr>
              <a:xfrm>
                <a:off x="7027722" y="4764016"/>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2893C4C2-04C1-4839-99C9-51C66DBA891B}"/>
                  </a:ext>
                </a:extLst>
              </p:cNvPr>
              <p:cNvSpPr/>
              <p:nvPr/>
            </p:nvSpPr>
            <p:spPr>
              <a:xfrm>
                <a:off x="7189853" y="4672451"/>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2AC17D97-A9BE-4A03-9BEB-7815C368085A}"/>
                  </a:ext>
                </a:extLst>
              </p:cNvPr>
              <p:cNvSpPr/>
              <p:nvPr/>
            </p:nvSpPr>
            <p:spPr>
              <a:xfrm>
                <a:off x="7290014" y="4930809"/>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A1CD4D11-6FF4-460E-BC49-90BB9D10E9AD}"/>
                  </a:ext>
                </a:extLst>
              </p:cNvPr>
              <p:cNvSpPr/>
              <p:nvPr/>
            </p:nvSpPr>
            <p:spPr>
              <a:xfrm>
                <a:off x="7093826" y="488689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5C139F5E-2090-48D4-AC25-1ECDF9403591}"/>
                  </a:ext>
                </a:extLst>
              </p:cNvPr>
              <p:cNvSpPr/>
              <p:nvPr/>
            </p:nvSpPr>
            <p:spPr>
              <a:xfrm>
                <a:off x="6851193" y="49079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75CBE395-F527-454A-9DCE-971043A7B2CD}"/>
                  </a:ext>
                </a:extLst>
              </p:cNvPr>
              <p:cNvSpPr/>
              <p:nvPr/>
            </p:nvSpPr>
            <p:spPr>
              <a:xfrm>
                <a:off x="6874053" y="4626732"/>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27FBE3A7-6F2E-4EBA-BEF0-4A53810576EC}"/>
                  </a:ext>
                </a:extLst>
              </p:cNvPr>
              <p:cNvSpPr/>
              <p:nvPr/>
            </p:nvSpPr>
            <p:spPr>
              <a:xfrm>
                <a:off x="7115577" y="455948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575A71A7-E863-4AF0-A733-AF342D3D7A88}"/>
                </a:ext>
              </a:extLst>
            </p:cNvPr>
            <p:cNvGrpSpPr/>
            <p:nvPr/>
          </p:nvGrpSpPr>
          <p:grpSpPr>
            <a:xfrm>
              <a:off x="3448414" y="1693788"/>
              <a:ext cx="156433" cy="177629"/>
              <a:chOff x="3767831" y="1652857"/>
              <a:chExt cx="156433" cy="177629"/>
            </a:xfrm>
          </p:grpSpPr>
          <p:sp>
            <p:nvSpPr>
              <p:cNvPr id="51" name="Oval 50">
                <a:extLst>
                  <a:ext uri="{FF2B5EF4-FFF2-40B4-BE49-F238E27FC236}">
                    <a16:creationId xmlns:a16="http://schemas.microsoft.com/office/drawing/2014/main" id="{87A85C62-B64A-4BCD-83A6-34B980899517}"/>
                  </a:ext>
                </a:extLst>
              </p:cNvPr>
              <p:cNvSpPr/>
              <p:nvPr/>
            </p:nvSpPr>
            <p:spPr>
              <a:xfrm>
                <a:off x="3813971" y="1701879"/>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B4C9C94-991B-4A47-81A6-0FB09DD4E8B1}"/>
                  </a:ext>
                </a:extLst>
              </p:cNvPr>
              <p:cNvSpPr/>
              <p:nvPr/>
            </p:nvSpPr>
            <p:spPr>
              <a:xfrm>
                <a:off x="3878545" y="171394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ECDE6E1C-6E1E-4E76-A01E-D39E7A697556}"/>
                  </a:ext>
                </a:extLst>
              </p:cNvPr>
              <p:cNvSpPr/>
              <p:nvPr/>
            </p:nvSpPr>
            <p:spPr>
              <a:xfrm>
                <a:off x="3834065" y="1784767"/>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8ABBE5B8-2913-4954-897F-B83B1858E00D}"/>
                  </a:ext>
                </a:extLst>
              </p:cNvPr>
              <p:cNvSpPr/>
              <p:nvPr/>
            </p:nvSpPr>
            <p:spPr>
              <a:xfrm>
                <a:off x="3794904" y="1752847"/>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4C2BC790-A6F3-45F4-8EEF-384B0A238ECB}"/>
                  </a:ext>
                </a:extLst>
              </p:cNvPr>
              <p:cNvSpPr/>
              <p:nvPr/>
            </p:nvSpPr>
            <p:spPr>
              <a:xfrm>
                <a:off x="3767831" y="169108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DD51C1C2-561E-44F2-A986-73B6A38AE64D}"/>
                  </a:ext>
                </a:extLst>
              </p:cNvPr>
              <p:cNvSpPr/>
              <p:nvPr/>
            </p:nvSpPr>
            <p:spPr>
              <a:xfrm>
                <a:off x="3836410" y="1652857"/>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61" name="Straight Arrow Connector 60">
            <a:extLst>
              <a:ext uri="{FF2B5EF4-FFF2-40B4-BE49-F238E27FC236}">
                <a16:creationId xmlns:a16="http://schemas.microsoft.com/office/drawing/2014/main" id="{0B5F77F3-FAFC-4C5D-AB11-91C174476D0E}"/>
              </a:ext>
            </a:extLst>
          </p:cNvPr>
          <p:cNvCxnSpPr/>
          <p:nvPr/>
        </p:nvCxnSpPr>
        <p:spPr>
          <a:xfrm flipV="1">
            <a:off x="2505075" y="5924678"/>
            <a:ext cx="6153150" cy="69807"/>
          </a:xfrm>
          <a:prstGeom prst="straightConnector1">
            <a:avLst/>
          </a:prstGeom>
          <a:ln w="22225">
            <a:solidFill>
              <a:schemeClr val="dk1"/>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A8590AD-81EE-412D-A4F8-7F64AB879C10}"/>
              </a:ext>
            </a:extLst>
          </p:cNvPr>
          <p:cNvCxnSpPr>
            <a:cxnSpLocks/>
          </p:cNvCxnSpPr>
          <p:nvPr/>
        </p:nvCxnSpPr>
        <p:spPr>
          <a:xfrm flipH="1" flipV="1">
            <a:off x="2617008" y="933450"/>
            <a:ext cx="33704" cy="5200650"/>
          </a:xfrm>
          <a:prstGeom prst="straightConnector1">
            <a:avLst/>
          </a:prstGeom>
          <a:ln w="22225">
            <a:solidFill>
              <a:schemeClr val="dk1"/>
            </a:solidFill>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DC0C5227-401B-4A63-B756-B2AF0DD44DA7}"/>
              </a:ext>
            </a:extLst>
          </p:cNvPr>
          <p:cNvSpPr txBox="1"/>
          <p:nvPr/>
        </p:nvSpPr>
        <p:spPr>
          <a:xfrm rot="16200000">
            <a:off x="1130772" y="3282360"/>
            <a:ext cx="2439322" cy="461665"/>
          </a:xfrm>
          <a:prstGeom prst="rect">
            <a:avLst/>
          </a:prstGeom>
          <a:noFill/>
        </p:spPr>
        <p:txBody>
          <a:bodyPr wrap="none" rtlCol="0">
            <a:spAutoFit/>
          </a:bodyPr>
          <a:lstStyle/>
          <a:p>
            <a:r>
              <a:rPr lang="en-GB" sz="2400" b="1" dirty="0" err="1">
                <a:latin typeface="+mj-lt"/>
              </a:rPr>
              <a:t>Reliaablus</a:t>
            </a:r>
            <a:r>
              <a:rPr lang="et-EE" sz="2400" b="1" dirty="0">
                <a:latin typeface="+mj-lt"/>
              </a:rPr>
              <a:t> (täpsus)</a:t>
            </a:r>
            <a:endParaRPr lang="en-GB" sz="2400" b="1" dirty="0">
              <a:latin typeface="+mj-lt"/>
            </a:endParaRPr>
          </a:p>
        </p:txBody>
      </p:sp>
      <p:cxnSp>
        <p:nvCxnSpPr>
          <p:cNvPr id="57" name="Straight Connector 56">
            <a:extLst>
              <a:ext uri="{FF2B5EF4-FFF2-40B4-BE49-F238E27FC236}">
                <a16:creationId xmlns:a16="http://schemas.microsoft.com/office/drawing/2014/main" id="{D3080761-190C-4EE8-B416-710FE29416FB}"/>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8278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docs\Pupil\pilt\Accracy_X2-60.png"/>
          <p:cNvPicPr>
            <a:picLocks noChangeAspect="1" noChangeArrowheads="1"/>
          </p:cNvPicPr>
          <p:nvPr/>
        </p:nvPicPr>
        <p:blipFill rotWithShape="1">
          <a:blip r:embed="rId3">
            <a:extLst>
              <a:ext uri="{28A0092B-C50C-407E-A947-70E740481C1C}">
                <a14:useLocalDpi xmlns:a14="http://schemas.microsoft.com/office/drawing/2010/main" val="0"/>
              </a:ext>
            </a:extLst>
          </a:blip>
          <a:srcRect t="52138"/>
          <a:stretch/>
        </p:blipFill>
        <p:spPr bwMode="auto">
          <a:xfrm>
            <a:off x="1314450" y="2518484"/>
            <a:ext cx="9536783" cy="38941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N:\docs\Pupil\pilt\Precision_X2-60.png">
            <a:extLst>
              <a:ext uri="{FF2B5EF4-FFF2-40B4-BE49-F238E27FC236}">
                <a16:creationId xmlns:a16="http://schemas.microsoft.com/office/drawing/2014/main" id="{9B46665D-0081-44D6-9FBE-818108FEF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084" y="657226"/>
            <a:ext cx="9626149" cy="18569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4C72FAA9-5249-430F-AC5F-2D729D7D16B6}"/>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0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CF5D1C-2DB5-46BB-A068-B396A84AE977}"/>
              </a:ext>
            </a:extLst>
          </p:cNvPr>
          <p:cNvSpPr/>
          <p:nvPr/>
        </p:nvSpPr>
        <p:spPr>
          <a:xfrm>
            <a:off x="1268572" y="798418"/>
            <a:ext cx="9860345" cy="954107"/>
          </a:xfrm>
          <a:prstGeom prst="rect">
            <a:avLst/>
          </a:prstGeom>
        </p:spPr>
        <p:txBody>
          <a:bodyPr wrap="square">
            <a:spAutoFit/>
          </a:bodyPr>
          <a:lstStyle/>
          <a:p>
            <a:pPr algn="ctr"/>
            <a:r>
              <a:rPr lang="et-EE" sz="2800" dirty="0">
                <a:solidFill>
                  <a:srgbClr val="000000"/>
                </a:solidFill>
                <a:ea typeface="Calibri" panose="020F0502020204030204" pitchFamily="34" charset="0"/>
              </a:rPr>
              <a:t>Tihti raporteeritakse, et kuvari kaugus katseisikust oli 57 cm. </a:t>
            </a:r>
          </a:p>
          <a:p>
            <a:pPr algn="ctr"/>
            <a:r>
              <a:rPr lang="et-EE" sz="2800" dirty="0">
                <a:solidFill>
                  <a:srgbClr val="000000"/>
                </a:solidFill>
                <a:ea typeface="Calibri" panose="020F0502020204030204" pitchFamily="34" charset="0"/>
              </a:rPr>
              <a:t>Miks selles kauguses nii erilist võiks olla?</a:t>
            </a:r>
            <a:endParaRPr lang="en-GB" sz="2800" dirty="0"/>
          </a:p>
        </p:txBody>
      </p:sp>
      <p:grpSp>
        <p:nvGrpSpPr>
          <p:cNvPr id="7" name="Group 6">
            <a:extLst>
              <a:ext uri="{FF2B5EF4-FFF2-40B4-BE49-F238E27FC236}">
                <a16:creationId xmlns:a16="http://schemas.microsoft.com/office/drawing/2014/main" id="{E80056C9-9F73-4942-B5B6-3891A6DD726E}"/>
              </a:ext>
            </a:extLst>
          </p:cNvPr>
          <p:cNvGrpSpPr/>
          <p:nvPr/>
        </p:nvGrpSpPr>
        <p:grpSpPr>
          <a:xfrm>
            <a:off x="1971099" y="2026408"/>
            <a:ext cx="8249801" cy="4401164"/>
            <a:chOff x="1859587" y="1658418"/>
            <a:chExt cx="8249801" cy="4401164"/>
          </a:xfrm>
        </p:grpSpPr>
        <p:pic>
          <p:nvPicPr>
            <p:cNvPr id="2" name="Picture 1">
              <a:hlinkClick r:id="rId2"/>
              <a:extLst>
                <a:ext uri="{FF2B5EF4-FFF2-40B4-BE49-F238E27FC236}">
                  <a16:creationId xmlns:a16="http://schemas.microsoft.com/office/drawing/2014/main" id="{7FD85B9D-C540-4699-A227-DA71A1ECCDCD}"/>
                </a:ext>
              </a:extLst>
            </p:cNvPr>
            <p:cNvPicPr>
              <a:picLocks noChangeAspect="1"/>
            </p:cNvPicPr>
            <p:nvPr/>
          </p:nvPicPr>
          <p:blipFill>
            <a:blip r:embed="rId3"/>
            <a:stretch>
              <a:fillRect/>
            </a:stretch>
          </p:blipFill>
          <p:spPr>
            <a:xfrm>
              <a:off x="1859587" y="1658418"/>
              <a:ext cx="8249801" cy="4401164"/>
            </a:xfrm>
            <a:custGeom>
              <a:avLst/>
              <a:gdLst>
                <a:gd name="connsiteX0" fmla="*/ 0 w 8249801"/>
                <a:gd name="connsiteY0" fmla="*/ 0 h 4401164"/>
                <a:gd name="connsiteX1" fmla="*/ 424275 w 8249801"/>
                <a:gd name="connsiteY1" fmla="*/ 0 h 4401164"/>
                <a:gd name="connsiteX2" fmla="*/ 848551 w 8249801"/>
                <a:gd name="connsiteY2" fmla="*/ 0 h 4401164"/>
                <a:gd name="connsiteX3" fmla="*/ 1602818 w 8249801"/>
                <a:gd name="connsiteY3" fmla="*/ 0 h 4401164"/>
                <a:gd name="connsiteX4" fmla="*/ 2192090 w 8249801"/>
                <a:gd name="connsiteY4" fmla="*/ 0 h 4401164"/>
                <a:gd name="connsiteX5" fmla="*/ 2698863 w 8249801"/>
                <a:gd name="connsiteY5" fmla="*/ 0 h 4401164"/>
                <a:gd name="connsiteX6" fmla="*/ 3453131 w 8249801"/>
                <a:gd name="connsiteY6" fmla="*/ 0 h 4401164"/>
                <a:gd name="connsiteX7" fmla="*/ 4207399 w 8249801"/>
                <a:gd name="connsiteY7" fmla="*/ 0 h 4401164"/>
                <a:gd name="connsiteX8" fmla="*/ 4714172 w 8249801"/>
                <a:gd name="connsiteY8" fmla="*/ 0 h 4401164"/>
                <a:gd name="connsiteX9" fmla="*/ 5055949 w 8249801"/>
                <a:gd name="connsiteY9" fmla="*/ 0 h 4401164"/>
                <a:gd name="connsiteX10" fmla="*/ 5645221 w 8249801"/>
                <a:gd name="connsiteY10" fmla="*/ 0 h 4401164"/>
                <a:gd name="connsiteX11" fmla="*/ 5986998 w 8249801"/>
                <a:gd name="connsiteY11" fmla="*/ 0 h 4401164"/>
                <a:gd name="connsiteX12" fmla="*/ 6411274 w 8249801"/>
                <a:gd name="connsiteY12" fmla="*/ 0 h 4401164"/>
                <a:gd name="connsiteX13" fmla="*/ 6835549 w 8249801"/>
                <a:gd name="connsiteY13" fmla="*/ 0 h 4401164"/>
                <a:gd name="connsiteX14" fmla="*/ 7259825 w 8249801"/>
                <a:gd name="connsiteY14" fmla="*/ 0 h 4401164"/>
                <a:gd name="connsiteX15" fmla="*/ 8249801 w 8249801"/>
                <a:gd name="connsiteY15" fmla="*/ 0 h 4401164"/>
                <a:gd name="connsiteX16" fmla="*/ 8249801 w 8249801"/>
                <a:gd name="connsiteY16" fmla="*/ 462122 h 4401164"/>
                <a:gd name="connsiteX17" fmla="*/ 8249801 w 8249801"/>
                <a:gd name="connsiteY17" fmla="*/ 1056279 h 4401164"/>
                <a:gd name="connsiteX18" fmla="*/ 8249801 w 8249801"/>
                <a:gd name="connsiteY18" fmla="*/ 1518402 h 4401164"/>
                <a:gd name="connsiteX19" fmla="*/ 8249801 w 8249801"/>
                <a:gd name="connsiteY19" fmla="*/ 2156570 h 4401164"/>
                <a:gd name="connsiteX20" fmla="*/ 8249801 w 8249801"/>
                <a:gd name="connsiteY20" fmla="*/ 2794739 h 4401164"/>
                <a:gd name="connsiteX21" fmla="*/ 8249801 w 8249801"/>
                <a:gd name="connsiteY21" fmla="*/ 3256861 h 4401164"/>
                <a:gd name="connsiteX22" fmla="*/ 8249801 w 8249801"/>
                <a:gd name="connsiteY22" fmla="*/ 3718984 h 4401164"/>
                <a:gd name="connsiteX23" fmla="*/ 8249801 w 8249801"/>
                <a:gd name="connsiteY23" fmla="*/ 4401164 h 4401164"/>
                <a:gd name="connsiteX24" fmla="*/ 7743028 w 8249801"/>
                <a:gd name="connsiteY24" fmla="*/ 4401164 h 4401164"/>
                <a:gd name="connsiteX25" fmla="*/ 7236254 w 8249801"/>
                <a:gd name="connsiteY25" fmla="*/ 4401164 h 4401164"/>
                <a:gd name="connsiteX26" fmla="*/ 6646983 w 8249801"/>
                <a:gd name="connsiteY26" fmla="*/ 4401164 h 4401164"/>
                <a:gd name="connsiteX27" fmla="*/ 6140209 w 8249801"/>
                <a:gd name="connsiteY27" fmla="*/ 4401164 h 4401164"/>
                <a:gd name="connsiteX28" fmla="*/ 5468440 w 8249801"/>
                <a:gd name="connsiteY28" fmla="*/ 4401164 h 4401164"/>
                <a:gd name="connsiteX29" fmla="*/ 4961666 w 8249801"/>
                <a:gd name="connsiteY29" fmla="*/ 4401164 h 4401164"/>
                <a:gd name="connsiteX30" fmla="*/ 4207399 w 8249801"/>
                <a:gd name="connsiteY30" fmla="*/ 4401164 h 4401164"/>
                <a:gd name="connsiteX31" fmla="*/ 3618127 w 8249801"/>
                <a:gd name="connsiteY31" fmla="*/ 4401164 h 4401164"/>
                <a:gd name="connsiteX32" fmla="*/ 3111354 w 8249801"/>
                <a:gd name="connsiteY32" fmla="*/ 4401164 h 4401164"/>
                <a:gd name="connsiteX33" fmla="*/ 2522082 w 8249801"/>
                <a:gd name="connsiteY33" fmla="*/ 4401164 h 4401164"/>
                <a:gd name="connsiteX34" fmla="*/ 1932811 w 8249801"/>
                <a:gd name="connsiteY34" fmla="*/ 4401164 h 4401164"/>
                <a:gd name="connsiteX35" fmla="*/ 1508535 w 8249801"/>
                <a:gd name="connsiteY35" fmla="*/ 4401164 h 4401164"/>
                <a:gd name="connsiteX36" fmla="*/ 1166758 w 8249801"/>
                <a:gd name="connsiteY36" fmla="*/ 4401164 h 4401164"/>
                <a:gd name="connsiteX37" fmla="*/ 577486 w 8249801"/>
                <a:gd name="connsiteY37" fmla="*/ 4401164 h 4401164"/>
                <a:gd name="connsiteX38" fmla="*/ 0 w 8249801"/>
                <a:gd name="connsiteY38" fmla="*/ 4401164 h 4401164"/>
                <a:gd name="connsiteX39" fmla="*/ 0 w 8249801"/>
                <a:gd name="connsiteY39" fmla="*/ 3851019 h 4401164"/>
                <a:gd name="connsiteX40" fmla="*/ 0 w 8249801"/>
                <a:gd name="connsiteY40" fmla="*/ 3388896 h 4401164"/>
                <a:gd name="connsiteX41" fmla="*/ 0 w 8249801"/>
                <a:gd name="connsiteY41" fmla="*/ 2750728 h 4401164"/>
                <a:gd name="connsiteX42" fmla="*/ 0 w 8249801"/>
                <a:gd name="connsiteY42" fmla="*/ 2288605 h 4401164"/>
                <a:gd name="connsiteX43" fmla="*/ 0 w 8249801"/>
                <a:gd name="connsiteY43" fmla="*/ 1650437 h 4401164"/>
                <a:gd name="connsiteX44" fmla="*/ 0 w 8249801"/>
                <a:gd name="connsiteY44" fmla="*/ 1144303 h 4401164"/>
                <a:gd name="connsiteX45" fmla="*/ 0 w 8249801"/>
                <a:gd name="connsiteY45" fmla="*/ 638169 h 4401164"/>
                <a:gd name="connsiteX46" fmla="*/ 0 w 8249801"/>
                <a:gd name="connsiteY46" fmla="*/ 0 h 440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49801" h="4401164" fill="none" extrusionOk="0">
                  <a:moveTo>
                    <a:pt x="0" y="0"/>
                  </a:moveTo>
                  <a:cubicBezTo>
                    <a:pt x="90887" y="-12753"/>
                    <a:pt x="233411" y="34863"/>
                    <a:pt x="424275" y="0"/>
                  </a:cubicBezTo>
                  <a:cubicBezTo>
                    <a:pt x="615140" y="-34863"/>
                    <a:pt x="643326" y="22710"/>
                    <a:pt x="848551" y="0"/>
                  </a:cubicBezTo>
                  <a:cubicBezTo>
                    <a:pt x="1053776" y="-22710"/>
                    <a:pt x="1348667" y="68694"/>
                    <a:pt x="1602818" y="0"/>
                  </a:cubicBezTo>
                  <a:cubicBezTo>
                    <a:pt x="1856969" y="-68694"/>
                    <a:pt x="1900052" y="67297"/>
                    <a:pt x="2192090" y="0"/>
                  </a:cubicBezTo>
                  <a:cubicBezTo>
                    <a:pt x="2484128" y="-67297"/>
                    <a:pt x="2543210" y="40458"/>
                    <a:pt x="2698863" y="0"/>
                  </a:cubicBezTo>
                  <a:cubicBezTo>
                    <a:pt x="2854516" y="-40458"/>
                    <a:pt x="3235985" y="51226"/>
                    <a:pt x="3453131" y="0"/>
                  </a:cubicBezTo>
                  <a:cubicBezTo>
                    <a:pt x="3670277" y="-51226"/>
                    <a:pt x="3948003" y="45009"/>
                    <a:pt x="4207399" y="0"/>
                  </a:cubicBezTo>
                  <a:cubicBezTo>
                    <a:pt x="4466795" y="-45009"/>
                    <a:pt x="4604074" y="53496"/>
                    <a:pt x="4714172" y="0"/>
                  </a:cubicBezTo>
                  <a:cubicBezTo>
                    <a:pt x="4824270" y="-53496"/>
                    <a:pt x="4983622" y="13609"/>
                    <a:pt x="5055949" y="0"/>
                  </a:cubicBezTo>
                  <a:cubicBezTo>
                    <a:pt x="5128276" y="-13609"/>
                    <a:pt x="5488742" y="9312"/>
                    <a:pt x="5645221" y="0"/>
                  </a:cubicBezTo>
                  <a:cubicBezTo>
                    <a:pt x="5801700" y="-9312"/>
                    <a:pt x="5889577" y="21215"/>
                    <a:pt x="5986998" y="0"/>
                  </a:cubicBezTo>
                  <a:cubicBezTo>
                    <a:pt x="6084419" y="-21215"/>
                    <a:pt x="6202016" y="17171"/>
                    <a:pt x="6411274" y="0"/>
                  </a:cubicBezTo>
                  <a:cubicBezTo>
                    <a:pt x="6620532" y="-17171"/>
                    <a:pt x="6738885" y="12849"/>
                    <a:pt x="6835549" y="0"/>
                  </a:cubicBezTo>
                  <a:cubicBezTo>
                    <a:pt x="6932214" y="-12849"/>
                    <a:pt x="7052913" y="26576"/>
                    <a:pt x="7259825" y="0"/>
                  </a:cubicBezTo>
                  <a:cubicBezTo>
                    <a:pt x="7466737" y="-26576"/>
                    <a:pt x="7873170" y="64104"/>
                    <a:pt x="8249801" y="0"/>
                  </a:cubicBezTo>
                  <a:cubicBezTo>
                    <a:pt x="8255831" y="211023"/>
                    <a:pt x="8242766" y="287711"/>
                    <a:pt x="8249801" y="462122"/>
                  </a:cubicBezTo>
                  <a:cubicBezTo>
                    <a:pt x="8256836" y="636533"/>
                    <a:pt x="8212537" y="805935"/>
                    <a:pt x="8249801" y="1056279"/>
                  </a:cubicBezTo>
                  <a:cubicBezTo>
                    <a:pt x="8287065" y="1306623"/>
                    <a:pt x="8216891" y="1381198"/>
                    <a:pt x="8249801" y="1518402"/>
                  </a:cubicBezTo>
                  <a:cubicBezTo>
                    <a:pt x="8282711" y="1655606"/>
                    <a:pt x="8196761" y="2006148"/>
                    <a:pt x="8249801" y="2156570"/>
                  </a:cubicBezTo>
                  <a:cubicBezTo>
                    <a:pt x="8302841" y="2306992"/>
                    <a:pt x="8176006" y="2566477"/>
                    <a:pt x="8249801" y="2794739"/>
                  </a:cubicBezTo>
                  <a:cubicBezTo>
                    <a:pt x="8323596" y="3023001"/>
                    <a:pt x="8241226" y="3106055"/>
                    <a:pt x="8249801" y="3256861"/>
                  </a:cubicBezTo>
                  <a:cubicBezTo>
                    <a:pt x="8258376" y="3407667"/>
                    <a:pt x="8217339" y="3597726"/>
                    <a:pt x="8249801" y="3718984"/>
                  </a:cubicBezTo>
                  <a:cubicBezTo>
                    <a:pt x="8282263" y="3840242"/>
                    <a:pt x="8196030" y="4237022"/>
                    <a:pt x="8249801" y="4401164"/>
                  </a:cubicBezTo>
                  <a:cubicBezTo>
                    <a:pt x="8002313" y="4414232"/>
                    <a:pt x="7937348" y="4372333"/>
                    <a:pt x="7743028" y="4401164"/>
                  </a:cubicBezTo>
                  <a:cubicBezTo>
                    <a:pt x="7548708" y="4429995"/>
                    <a:pt x="7392687" y="4353186"/>
                    <a:pt x="7236254" y="4401164"/>
                  </a:cubicBezTo>
                  <a:cubicBezTo>
                    <a:pt x="7079821" y="4449142"/>
                    <a:pt x="6900811" y="4396747"/>
                    <a:pt x="6646983" y="4401164"/>
                  </a:cubicBezTo>
                  <a:cubicBezTo>
                    <a:pt x="6393155" y="4405581"/>
                    <a:pt x="6314637" y="4360420"/>
                    <a:pt x="6140209" y="4401164"/>
                  </a:cubicBezTo>
                  <a:cubicBezTo>
                    <a:pt x="5965781" y="4441908"/>
                    <a:pt x="5629878" y="4338609"/>
                    <a:pt x="5468440" y="4401164"/>
                  </a:cubicBezTo>
                  <a:cubicBezTo>
                    <a:pt x="5307002" y="4463719"/>
                    <a:pt x="5085414" y="4390391"/>
                    <a:pt x="4961666" y="4401164"/>
                  </a:cubicBezTo>
                  <a:cubicBezTo>
                    <a:pt x="4837918" y="4411937"/>
                    <a:pt x="4541711" y="4360017"/>
                    <a:pt x="4207399" y="4401164"/>
                  </a:cubicBezTo>
                  <a:cubicBezTo>
                    <a:pt x="3873087" y="4442311"/>
                    <a:pt x="3876566" y="4350944"/>
                    <a:pt x="3618127" y="4401164"/>
                  </a:cubicBezTo>
                  <a:cubicBezTo>
                    <a:pt x="3359688" y="4451384"/>
                    <a:pt x="3216877" y="4387938"/>
                    <a:pt x="3111354" y="4401164"/>
                  </a:cubicBezTo>
                  <a:cubicBezTo>
                    <a:pt x="3005831" y="4414390"/>
                    <a:pt x="2792967" y="4391384"/>
                    <a:pt x="2522082" y="4401164"/>
                  </a:cubicBezTo>
                  <a:cubicBezTo>
                    <a:pt x="2251197" y="4410944"/>
                    <a:pt x="2132737" y="4383365"/>
                    <a:pt x="1932811" y="4401164"/>
                  </a:cubicBezTo>
                  <a:cubicBezTo>
                    <a:pt x="1732885" y="4418963"/>
                    <a:pt x="1687377" y="4373114"/>
                    <a:pt x="1508535" y="4401164"/>
                  </a:cubicBezTo>
                  <a:cubicBezTo>
                    <a:pt x="1329693" y="4429214"/>
                    <a:pt x="1300291" y="4362307"/>
                    <a:pt x="1166758" y="4401164"/>
                  </a:cubicBezTo>
                  <a:cubicBezTo>
                    <a:pt x="1033225" y="4440021"/>
                    <a:pt x="843451" y="4381540"/>
                    <a:pt x="577486" y="4401164"/>
                  </a:cubicBezTo>
                  <a:cubicBezTo>
                    <a:pt x="311521" y="4420788"/>
                    <a:pt x="214425" y="4363700"/>
                    <a:pt x="0" y="4401164"/>
                  </a:cubicBezTo>
                  <a:cubicBezTo>
                    <a:pt x="-1433" y="4126433"/>
                    <a:pt x="25884" y="4036502"/>
                    <a:pt x="0" y="3851019"/>
                  </a:cubicBezTo>
                  <a:cubicBezTo>
                    <a:pt x="-25884" y="3665536"/>
                    <a:pt x="21555" y="3610882"/>
                    <a:pt x="0" y="3388896"/>
                  </a:cubicBezTo>
                  <a:cubicBezTo>
                    <a:pt x="-21555" y="3166910"/>
                    <a:pt x="2985" y="2913006"/>
                    <a:pt x="0" y="2750728"/>
                  </a:cubicBezTo>
                  <a:cubicBezTo>
                    <a:pt x="-2985" y="2588450"/>
                    <a:pt x="37148" y="2388484"/>
                    <a:pt x="0" y="2288605"/>
                  </a:cubicBezTo>
                  <a:cubicBezTo>
                    <a:pt x="-37148" y="2188726"/>
                    <a:pt x="31154" y="1916126"/>
                    <a:pt x="0" y="1650437"/>
                  </a:cubicBezTo>
                  <a:cubicBezTo>
                    <a:pt x="-31154" y="1384748"/>
                    <a:pt x="55232" y="1376889"/>
                    <a:pt x="0" y="1144303"/>
                  </a:cubicBezTo>
                  <a:cubicBezTo>
                    <a:pt x="-55232" y="911717"/>
                    <a:pt x="30853" y="740172"/>
                    <a:pt x="0" y="638169"/>
                  </a:cubicBezTo>
                  <a:cubicBezTo>
                    <a:pt x="-30853" y="536166"/>
                    <a:pt x="8278" y="293037"/>
                    <a:pt x="0" y="0"/>
                  </a:cubicBezTo>
                  <a:close/>
                </a:path>
                <a:path w="8249801" h="4401164" stroke="0" extrusionOk="0">
                  <a:moveTo>
                    <a:pt x="0" y="0"/>
                  </a:moveTo>
                  <a:cubicBezTo>
                    <a:pt x="158078" y="-28237"/>
                    <a:pt x="562363" y="62297"/>
                    <a:pt x="754268" y="0"/>
                  </a:cubicBezTo>
                  <a:cubicBezTo>
                    <a:pt x="946173" y="-62297"/>
                    <a:pt x="1060998" y="54575"/>
                    <a:pt x="1261041" y="0"/>
                  </a:cubicBezTo>
                  <a:cubicBezTo>
                    <a:pt x="1461084" y="-54575"/>
                    <a:pt x="1680926" y="21331"/>
                    <a:pt x="1850313" y="0"/>
                  </a:cubicBezTo>
                  <a:cubicBezTo>
                    <a:pt x="2019700" y="-21331"/>
                    <a:pt x="2297743" y="663"/>
                    <a:pt x="2439584" y="0"/>
                  </a:cubicBezTo>
                  <a:cubicBezTo>
                    <a:pt x="2581425" y="-663"/>
                    <a:pt x="2680388" y="3191"/>
                    <a:pt x="2863859" y="0"/>
                  </a:cubicBezTo>
                  <a:cubicBezTo>
                    <a:pt x="3047330" y="-3191"/>
                    <a:pt x="3098988" y="38308"/>
                    <a:pt x="3205637" y="0"/>
                  </a:cubicBezTo>
                  <a:cubicBezTo>
                    <a:pt x="3312286" y="-38308"/>
                    <a:pt x="3662130" y="45541"/>
                    <a:pt x="3877406" y="0"/>
                  </a:cubicBezTo>
                  <a:cubicBezTo>
                    <a:pt x="4092682" y="-45541"/>
                    <a:pt x="4116563" y="42511"/>
                    <a:pt x="4301682" y="0"/>
                  </a:cubicBezTo>
                  <a:cubicBezTo>
                    <a:pt x="4486801" y="-42511"/>
                    <a:pt x="4763384" y="81341"/>
                    <a:pt x="5055949" y="0"/>
                  </a:cubicBezTo>
                  <a:cubicBezTo>
                    <a:pt x="5348514" y="-81341"/>
                    <a:pt x="5329651" y="42908"/>
                    <a:pt x="5562723" y="0"/>
                  </a:cubicBezTo>
                  <a:cubicBezTo>
                    <a:pt x="5795795" y="-42908"/>
                    <a:pt x="5799466" y="35486"/>
                    <a:pt x="5986998" y="0"/>
                  </a:cubicBezTo>
                  <a:cubicBezTo>
                    <a:pt x="6174530" y="-35486"/>
                    <a:pt x="6233495" y="36456"/>
                    <a:pt x="6411274" y="0"/>
                  </a:cubicBezTo>
                  <a:cubicBezTo>
                    <a:pt x="6589053" y="-36456"/>
                    <a:pt x="6701182" y="47237"/>
                    <a:pt x="6918047" y="0"/>
                  </a:cubicBezTo>
                  <a:cubicBezTo>
                    <a:pt x="7134912" y="-47237"/>
                    <a:pt x="7126877" y="23347"/>
                    <a:pt x="7259825" y="0"/>
                  </a:cubicBezTo>
                  <a:cubicBezTo>
                    <a:pt x="7392773" y="-23347"/>
                    <a:pt x="7950838" y="106259"/>
                    <a:pt x="8249801" y="0"/>
                  </a:cubicBezTo>
                  <a:cubicBezTo>
                    <a:pt x="8290958" y="165244"/>
                    <a:pt x="8228688" y="252496"/>
                    <a:pt x="8249801" y="462122"/>
                  </a:cubicBezTo>
                  <a:cubicBezTo>
                    <a:pt x="8270914" y="671748"/>
                    <a:pt x="8237467" y="869456"/>
                    <a:pt x="8249801" y="1012268"/>
                  </a:cubicBezTo>
                  <a:cubicBezTo>
                    <a:pt x="8262135" y="1155080"/>
                    <a:pt x="8244235" y="1389261"/>
                    <a:pt x="8249801" y="1650437"/>
                  </a:cubicBezTo>
                  <a:cubicBezTo>
                    <a:pt x="8255367" y="1911613"/>
                    <a:pt x="8245542" y="2152512"/>
                    <a:pt x="8249801" y="2288605"/>
                  </a:cubicBezTo>
                  <a:cubicBezTo>
                    <a:pt x="8254060" y="2424698"/>
                    <a:pt x="8196404" y="2716861"/>
                    <a:pt x="8249801" y="2838751"/>
                  </a:cubicBezTo>
                  <a:cubicBezTo>
                    <a:pt x="8303198" y="2960641"/>
                    <a:pt x="8210531" y="3102395"/>
                    <a:pt x="8249801" y="3300873"/>
                  </a:cubicBezTo>
                  <a:cubicBezTo>
                    <a:pt x="8289071" y="3499351"/>
                    <a:pt x="8167460" y="3861287"/>
                    <a:pt x="8249801" y="4401164"/>
                  </a:cubicBezTo>
                  <a:cubicBezTo>
                    <a:pt x="8123561" y="4444463"/>
                    <a:pt x="7905234" y="4375863"/>
                    <a:pt x="7743028" y="4401164"/>
                  </a:cubicBezTo>
                  <a:cubicBezTo>
                    <a:pt x="7580822" y="4426465"/>
                    <a:pt x="7309065" y="4340156"/>
                    <a:pt x="7071258" y="4401164"/>
                  </a:cubicBezTo>
                  <a:cubicBezTo>
                    <a:pt x="6833451" y="4462172"/>
                    <a:pt x="6681392" y="4346589"/>
                    <a:pt x="6481987" y="4401164"/>
                  </a:cubicBezTo>
                  <a:cubicBezTo>
                    <a:pt x="6282582" y="4455739"/>
                    <a:pt x="6070667" y="4374006"/>
                    <a:pt x="5727719" y="4401164"/>
                  </a:cubicBezTo>
                  <a:cubicBezTo>
                    <a:pt x="5384771" y="4428322"/>
                    <a:pt x="5402482" y="4388274"/>
                    <a:pt x="5138447" y="4401164"/>
                  </a:cubicBezTo>
                  <a:cubicBezTo>
                    <a:pt x="4874412" y="4414054"/>
                    <a:pt x="4747490" y="4351849"/>
                    <a:pt x="4549176" y="4401164"/>
                  </a:cubicBezTo>
                  <a:cubicBezTo>
                    <a:pt x="4350862" y="4450479"/>
                    <a:pt x="4335392" y="4387170"/>
                    <a:pt x="4207399" y="4401164"/>
                  </a:cubicBezTo>
                  <a:cubicBezTo>
                    <a:pt x="4079406" y="4415158"/>
                    <a:pt x="3954455" y="4390420"/>
                    <a:pt x="3865621" y="4401164"/>
                  </a:cubicBezTo>
                  <a:cubicBezTo>
                    <a:pt x="3776787" y="4411908"/>
                    <a:pt x="3357435" y="4350970"/>
                    <a:pt x="3111354" y="4401164"/>
                  </a:cubicBezTo>
                  <a:cubicBezTo>
                    <a:pt x="2865273" y="4451358"/>
                    <a:pt x="2829920" y="4380697"/>
                    <a:pt x="2687078" y="4401164"/>
                  </a:cubicBezTo>
                  <a:cubicBezTo>
                    <a:pt x="2544236" y="4421631"/>
                    <a:pt x="2403713" y="4394307"/>
                    <a:pt x="2180305" y="4401164"/>
                  </a:cubicBezTo>
                  <a:cubicBezTo>
                    <a:pt x="1956897" y="4408021"/>
                    <a:pt x="1802973" y="4379994"/>
                    <a:pt x="1673531" y="4401164"/>
                  </a:cubicBezTo>
                  <a:cubicBezTo>
                    <a:pt x="1544089" y="4422334"/>
                    <a:pt x="1261905" y="4363688"/>
                    <a:pt x="1084260" y="4401164"/>
                  </a:cubicBezTo>
                  <a:cubicBezTo>
                    <a:pt x="906615" y="4438640"/>
                    <a:pt x="817892" y="4399874"/>
                    <a:pt x="742482" y="4401164"/>
                  </a:cubicBezTo>
                  <a:cubicBezTo>
                    <a:pt x="667072" y="4402454"/>
                    <a:pt x="336753" y="4378219"/>
                    <a:pt x="0" y="4401164"/>
                  </a:cubicBezTo>
                  <a:cubicBezTo>
                    <a:pt x="-25470" y="4183233"/>
                    <a:pt x="31376" y="4137030"/>
                    <a:pt x="0" y="3939042"/>
                  </a:cubicBezTo>
                  <a:cubicBezTo>
                    <a:pt x="-31376" y="3741054"/>
                    <a:pt x="39406" y="3614401"/>
                    <a:pt x="0" y="3344885"/>
                  </a:cubicBezTo>
                  <a:cubicBezTo>
                    <a:pt x="-39406" y="3075369"/>
                    <a:pt x="39084" y="2914411"/>
                    <a:pt x="0" y="2706716"/>
                  </a:cubicBezTo>
                  <a:cubicBezTo>
                    <a:pt x="-39084" y="2499021"/>
                    <a:pt x="4155" y="2392778"/>
                    <a:pt x="0" y="2244594"/>
                  </a:cubicBezTo>
                  <a:cubicBezTo>
                    <a:pt x="-4155" y="2096410"/>
                    <a:pt x="63996" y="1882292"/>
                    <a:pt x="0" y="1650437"/>
                  </a:cubicBezTo>
                  <a:cubicBezTo>
                    <a:pt x="-63996" y="1418582"/>
                    <a:pt x="8521" y="1439177"/>
                    <a:pt x="0" y="1232326"/>
                  </a:cubicBezTo>
                  <a:cubicBezTo>
                    <a:pt x="-8521" y="1025475"/>
                    <a:pt x="23064" y="886069"/>
                    <a:pt x="0" y="638169"/>
                  </a:cubicBezTo>
                  <a:cubicBezTo>
                    <a:pt x="-23064" y="390269"/>
                    <a:pt x="27488" y="245711"/>
                    <a:pt x="0" y="0"/>
                  </a:cubicBezTo>
                  <a:close/>
                </a:path>
              </a:pathLst>
            </a:custGeom>
            <a:ln w="28575">
              <a:noFill/>
              <a:extLst>
                <a:ext uri="{C807C97D-BFC1-408E-A445-0C87EB9F89A2}">
                  <ask:lineSketchStyleProps xmlns:ask="http://schemas.microsoft.com/office/drawing/2018/sketchyshapes" sd="3083259487">
                    <a:prstGeom prst="rect">
                      <a:avLst/>
                    </a:prstGeom>
                    <ask:type>
                      <ask:lineSketchScribble/>
                    </ask:type>
                  </ask:lineSketchStyleProps>
                </a:ext>
              </a:extLst>
            </a:ln>
          </p:spPr>
        </p:pic>
        <p:pic>
          <p:nvPicPr>
            <p:cNvPr id="6" name="Picture 5" descr="Icon&#10;&#10;Description automatically generated">
              <a:hlinkClick r:id="rId2"/>
              <a:extLst>
                <a:ext uri="{FF2B5EF4-FFF2-40B4-BE49-F238E27FC236}">
                  <a16:creationId xmlns:a16="http://schemas.microsoft.com/office/drawing/2014/main" id="{B61D2B6B-09FF-4160-AC84-B1DC238A9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5942" y="5030917"/>
              <a:ext cx="899534" cy="872548"/>
            </a:xfrm>
            <a:prstGeom prst="rect">
              <a:avLst/>
            </a:prstGeom>
          </p:spPr>
        </p:pic>
      </p:grpSp>
      <p:cxnSp>
        <p:nvCxnSpPr>
          <p:cNvPr id="9" name="Straight Connector 8">
            <a:extLst>
              <a:ext uri="{FF2B5EF4-FFF2-40B4-BE49-F238E27FC236}">
                <a16:creationId xmlns:a16="http://schemas.microsoft.com/office/drawing/2014/main" id="{C713DE8A-61B1-482F-BF1F-5C368192B101}"/>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03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Visual acuity">
            <a:extLst>
              <a:ext uri="{FF2B5EF4-FFF2-40B4-BE49-F238E27FC236}">
                <a16:creationId xmlns:a16="http://schemas.microsoft.com/office/drawing/2014/main" id="{0AFC3C2E-A5CC-4A73-9CFB-DB728323C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62" t="5540" r="8069" b="30576"/>
          <a:stretch/>
        </p:blipFill>
        <p:spPr bwMode="auto">
          <a:xfrm>
            <a:off x="2988102" y="2149192"/>
            <a:ext cx="2807958" cy="190570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814DF23-0E9F-4F09-97C3-FD2BE7E197CE}"/>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err="1">
                <a:solidFill>
                  <a:srgbClr val="FF0000"/>
                </a:solidFill>
                <a:cs typeface="Arial" panose="020B0604020202020204" pitchFamily="34" charset="0"/>
              </a:rPr>
              <a:t>Optokineetiline</a:t>
            </a:r>
            <a:r>
              <a:rPr lang="et-EE" dirty="0">
                <a:solidFill>
                  <a:srgbClr val="FF0000"/>
                </a:solidFill>
                <a:cs typeface="Arial" panose="020B0604020202020204" pitchFamily="34" charset="0"/>
              </a:rPr>
              <a:t> </a:t>
            </a:r>
            <a:r>
              <a:rPr lang="et-EE" dirty="0" err="1">
                <a:solidFill>
                  <a:srgbClr val="FF0000"/>
                </a:solidFill>
                <a:cs typeface="Arial" panose="020B0604020202020204" pitchFamily="34" charset="0"/>
              </a:rPr>
              <a:t>nüstagm</a:t>
            </a:r>
            <a:endParaRPr lang="en-GB" dirty="0"/>
          </a:p>
        </p:txBody>
      </p:sp>
      <p:cxnSp>
        <p:nvCxnSpPr>
          <p:cNvPr id="6" name="Straight Connector 5">
            <a:extLst>
              <a:ext uri="{FF2B5EF4-FFF2-40B4-BE49-F238E27FC236}">
                <a16:creationId xmlns:a16="http://schemas.microsoft.com/office/drawing/2014/main" id="{FE6FBE69-86ED-4515-98E1-B3C785B642CD}"/>
              </a:ext>
            </a:extLst>
          </p:cNvPr>
          <p:cNvCxnSpPr/>
          <p:nvPr/>
        </p:nvCxnSpPr>
        <p:spPr>
          <a:xfrm>
            <a:off x="122663" y="0"/>
            <a:ext cx="0" cy="6858000"/>
          </a:xfrm>
          <a:prstGeom prst="line">
            <a:avLst/>
          </a:prstGeom>
          <a:ln w="247650">
            <a:solidFill>
              <a:srgbClr val="FFC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38EDC91-EEEB-4A71-BBCA-4D5DB0DACE57}"/>
              </a:ext>
            </a:extLst>
          </p:cNvPr>
          <p:cNvPicPr>
            <a:picLocks noChangeAspect="1"/>
          </p:cNvPicPr>
          <p:nvPr/>
        </p:nvPicPr>
        <p:blipFill rotWithShape="1">
          <a:blip r:embed="rId4"/>
          <a:srcRect l="8963" r="4203" b="51207"/>
          <a:stretch/>
        </p:blipFill>
        <p:spPr>
          <a:xfrm>
            <a:off x="2552344" y="4191531"/>
            <a:ext cx="3480890" cy="2355666"/>
          </a:xfrm>
          <a:prstGeom prst="rect">
            <a:avLst/>
          </a:prstGeom>
        </p:spPr>
      </p:pic>
      <p:sp>
        <p:nvSpPr>
          <p:cNvPr id="2" name="Rectangle 1">
            <a:extLst>
              <a:ext uri="{FF2B5EF4-FFF2-40B4-BE49-F238E27FC236}">
                <a16:creationId xmlns:a16="http://schemas.microsoft.com/office/drawing/2014/main" id="{7E85D411-9BEC-46FE-8570-4EC5B717CEAC}"/>
              </a:ext>
            </a:extLst>
          </p:cNvPr>
          <p:cNvSpPr/>
          <p:nvPr/>
        </p:nvSpPr>
        <p:spPr>
          <a:xfrm>
            <a:off x="6442537" y="2439809"/>
            <a:ext cx="4220707" cy="1323439"/>
          </a:xfrm>
          <a:prstGeom prst="rect">
            <a:avLst/>
          </a:prstGeom>
        </p:spPr>
        <p:txBody>
          <a:bodyPr wrap="square">
            <a:spAutoFit/>
          </a:bodyPr>
          <a:lstStyle/>
          <a:p>
            <a:r>
              <a:rPr lang="et-EE" sz="2000" dirty="0" err="1">
                <a:solidFill>
                  <a:srgbClr val="FF0000"/>
                </a:solidFill>
                <a:latin typeface="+mj-lt"/>
              </a:rPr>
              <a:t>Optokineetilist</a:t>
            </a:r>
            <a:r>
              <a:rPr lang="et-EE" sz="2000" dirty="0">
                <a:solidFill>
                  <a:srgbClr val="FF0000"/>
                </a:solidFill>
                <a:latin typeface="+mj-lt"/>
              </a:rPr>
              <a:t> </a:t>
            </a:r>
            <a:r>
              <a:rPr lang="et-EE" sz="2000" dirty="0" err="1">
                <a:solidFill>
                  <a:srgbClr val="FF0000"/>
                </a:solidFill>
                <a:latin typeface="+mj-lt"/>
              </a:rPr>
              <a:t>nüstagmi</a:t>
            </a:r>
            <a:r>
              <a:rPr lang="et-EE" sz="2000" dirty="0">
                <a:solidFill>
                  <a:srgbClr val="FF0000"/>
                </a:solidFill>
                <a:latin typeface="+mj-lt"/>
              </a:rPr>
              <a:t> </a:t>
            </a:r>
            <a:r>
              <a:rPr lang="et-EE" sz="2000" dirty="0">
                <a:latin typeface="+mj-lt"/>
              </a:rPr>
              <a:t>on võimalik kasutada ka väikelaste nägemisteravuse</a:t>
            </a:r>
          </a:p>
          <a:p>
            <a:r>
              <a:rPr lang="et-EE" sz="2000" dirty="0">
                <a:latin typeface="+mj-lt"/>
              </a:rPr>
              <a:t>objektiivseks hindamiseks (vt nt </a:t>
            </a:r>
            <a:r>
              <a:rPr lang="en-GB" sz="2000" dirty="0">
                <a:latin typeface="+mj-lt"/>
              </a:rPr>
              <a:t>Dayton</a:t>
            </a:r>
            <a:r>
              <a:rPr lang="et-EE" sz="2000" dirty="0">
                <a:latin typeface="+mj-lt"/>
              </a:rPr>
              <a:t> et </a:t>
            </a:r>
            <a:r>
              <a:rPr lang="et-EE" sz="2000" dirty="0" err="1">
                <a:latin typeface="+mj-lt"/>
              </a:rPr>
              <a:t>al</a:t>
            </a:r>
            <a:r>
              <a:rPr lang="et-EE" sz="2000" dirty="0">
                <a:latin typeface="+mj-lt"/>
              </a:rPr>
              <a:t>, </a:t>
            </a:r>
            <a:r>
              <a:rPr lang="en-GB" sz="2000" dirty="0">
                <a:latin typeface="+mj-lt"/>
              </a:rPr>
              <a:t>1964</a:t>
            </a:r>
            <a:r>
              <a:rPr lang="et-EE" sz="2000" dirty="0">
                <a:latin typeface="+mj-lt"/>
              </a:rPr>
              <a:t>; </a:t>
            </a:r>
            <a:r>
              <a:rPr lang="en-GB" sz="2000" dirty="0" err="1">
                <a:latin typeface="+mj-lt"/>
              </a:rPr>
              <a:t>Doustkouhi</a:t>
            </a:r>
            <a:r>
              <a:rPr lang="et-EE" sz="2000" dirty="0">
                <a:latin typeface="+mj-lt"/>
              </a:rPr>
              <a:t> et </a:t>
            </a:r>
            <a:r>
              <a:rPr lang="et-EE" sz="2000" dirty="0" err="1">
                <a:latin typeface="+mj-lt"/>
              </a:rPr>
              <a:t>al</a:t>
            </a:r>
            <a:r>
              <a:rPr lang="et-EE" sz="2000" dirty="0">
                <a:latin typeface="+mj-lt"/>
              </a:rPr>
              <a:t>, </a:t>
            </a:r>
            <a:r>
              <a:rPr lang="en-GB" sz="2000" dirty="0">
                <a:latin typeface="+mj-lt"/>
              </a:rPr>
              <a:t>2020) </a:t>
            </a:r>
          </a:p>
        </p:txBody>
      </p:sp>
      <p:sp>
        <p:nvSpPr>
          <p:cNvPr id="8" name="Rectangle 7">
            <a:extLst>
              <a:ext uri="{FF2B5EF4-FFF2-40B4-BE49-F238E27FC236}">
                <a16:creationId xmlns:a16="http://schemas.microsoft.com/office/drawing/2014/main" id="{76156C8A-0E78-40A2-9B43-7560C980D74D}"/>
              </a:ext>
            </a:extLst>
          </p:cNvPr>
          <p:cNvSpPr/>
          <p:nvPr/>
        </p:nvSpPr>
        <p:spPr>
          <a:xfrm rot="16200000">
            <a:off x="1577111" y="5192040"/>
            <a:ext cx="1446230" cy="369332"/>
          </a:xfrm>
          <a:prstGeom prst="rect">
            <a:avLst/>
          </a:prstGeom>
        </p:spPr>
        <p:txBody>
          <a:bodyPr wrap="none">
            <a:spAutoFit/>
          </a:bodyPr>
          <a:lstStyle/>
          <a:p>
            <a:r>
              <a:rPr lang="et-EE" dirty="0">
                <a:latin typeface="+mj-lt"/>
              </a:rPr>
              <a:t>(</a:t>
            </a:r>
            <a:r>
              <a:rPr lang="en-GB" dirty="0" err="1">
                <a:latin typeface="+mj-lt"/>
              </a:rPr>
              <a:t>Sangi</a:t>
            </a:r>
            <a:r>
              <a:rPr lang="en-GB" dirty="0">
                <a:latin typeface="+mj-lt"/>
              </a:rPr>
              <a:t>,</a:t>
            </a:r>
            <a:r>
              <a:rPr lang="et-EE" dirty="0">
                <a:latin typeface="+mj-lt"/>
              </a:rPr>
              <a:t> </a:t>
            </a:r>
            <a:r>
              <a:rPr lang="en-GB" dirty="0">
                <a:latin typeface="+mj-lt"/>
              </a:rPr>
              <a:t>2017) </a:t>
            </a:r>
          </a:p>
        </p:txBody>
      </p:sp>
      <p:pic>
        <p:nvPicPr>
          <p:cNvPr id="9" name="Picture 2">
            <a:extLst>
              <a:ext uri="{FF2B5EF4-FFF2-40B4-BE49-F238E27FC236}">
                <a16:creationId xmlns:a16="http://schemas.microsoft.com/office/drawing/2014/main" id="{BAF372E0-363D-4D7E-B109-B4B282699B4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731075" y="4468604"/>
            <a:ext cx="3345366" cy="167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499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A344C2-6E51-490B-BA94-87CA7F7AAD04}"/>
              </a:ext>
            </a:extLst>
          </p:cNvPr>
          <p:cNvPicPr>
            <a:picLocks noChangeAspect="1"/>
          </p:cNvPicPr>
          <p:nvPr/>
        </p:nvPicPr>
        <p:blipFill>
          <a:blip r:embed="rId3"/>
          <a:stretch>
            <a:fillRect/>
          </a:stretch>
        </p:blipFill>
        <p:spPr>
          <a:xfrm>
            <a:off x="1580048" y="1806633"/>
            <a:ext cx="4436210" cy="4163085"/>
          </a:xfrm>
          <a:prstGeom prst="rect">
            <a:avLst/>
          </a:prstGeom>
        </p:spPr>
      </p:pic>
      <p:pic>
        <p:nvPicPr>
          <p:cNvPr id="5" name="Picture 4">
            <a:extLst>
              <a:ext uri="{FF2B5EF4-FFF2-40B4-BE49-F238E27FC236}">
                <a16:creationId xmlns:a16="http://schemas.microsoft.com/office/drawing/2014/main" id="{DC2DAB8F-D30D-4377-816B-1817D03F2526}"/>
              </a:ext>
            </a:extLst>
          </p:cNvPr>
          <p:cNvPicPr>
            <a:picLocks noChangeAspect="1"/>
          </p:cNvPicPr>
          <p:nvPr/>
        </p:nvPicPr>
        <p:blipFill>
          <a:blip r:embed="rId4"/>
          <a:stretch>
            <a:fillRect/>
          </a:stretch>
        </p:blipFill>
        <p:spPr>
          <a:xfrm>
            <a:off x="6641116" y="2062975"/>
            <a:ext cx="4104650" cy="3650402"/>
          </a:xfrm>
          <a:prstGeom prst="rect">
            <a:avLst/>
          </a:prstGeom>
        </p:spPr>
      </p:pic>
      <p:sp>
        <p:nvSpPr>
          <p:cNvPr id="7" name="Rectangle 6">
            <a:extLst>
              <a:ext uri="{FF2B5EF4-FFF2-40B4-BE49-F238E27FC236}">
                <a16:creationId xmlns:a16="http://schemas.microsoft.com/office/drawing/2014/main" id="{EB347C84-2C77-454E-A683-902365A31F24}"/>
              </a:ext>
            </a:extLst>
          </p:cNvPr>
          <p:cNvSpPr/>
          <p:nvPr/>
        </p:nvSpPr>
        <p:spPr>
          <a:xfrm>
            <a:off x="4026233" y="645168"/>
            <a:ext cx="5229765" cy="721736"/>
          </a:xfrm>
          <a:prstGeom prst="rect">
            <a:avLst/>
          </a:prstGeom>
        </p:spPr>
        <p:txBody>
          <a:bodyPr wrap="none">
            <a:spAutoFit/>
          </a:bodyPr>
          <a:lstStyle/>
          <a:p>
            <a:pPr lvl="0">
              <a:lnSpc>
                <a:spcPct val="107000"/>
              </a:lnSpc>
              <a:spcAft>
                <a:spcPts val="800"/>
              </a:spcAft>
            </a:pPr>
            <a:r>
              <a:rPr lang="et-EE" sz="4000" b="1" dirty="0">
                <a:latin typeface="+mj-lt"/>
                <a:ea typeface="Calibri" panose="020F0502020204030204" pitchFamily="34" charset="0"/>
                <a:cs typeface="Arial" panose="020B0604020202020204" pitchFamily="34" charset="0"/>
              </a:rPr>
              <a:t>Monitoride seadistamine</a:t>
            </a:r>
            <a:endParaRPr lang="en-GB" sz="40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14548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133E8B-AB43-4B72-A7E5-810E6427C66D}"/>
              </a:ext>
            </a:extLst>
          </p:cNvPr>
          <p:cNvSpPr/>
          <p:nvPr/>
        </p:nvSpPr>
        <p:spPr>
          <a:xfrm>
            <a:off x="1910575" y="407239"/>
            <a:ext cx="8883805" cy="1323439"/>
          </a:xfrm>
          <a:prstGeom prst="rect">
            <a:avLst/>
          </a:prstGeom>
        </p:spPr>
        <p:txBody>
          <a:bodyPr wrap="square">
            <a:spAutoFit/>
          </a:bodyPr>
          <a:lstStyle/>
          <a:p>
            <a:r>
              <a:rPr lang="et-EE" sz="4000" b="1" dirty="0">
                <a:latin typeface="+mj-lt"/>
                <a:ea typeface="Calibri" panose="020F0502020204030204" pitchFamily="34" charset="0"/>
              </a:rPr>
              <a:t>Visuaalsete stiimulite baasparameetrid: orientatsioon ja ruumiline laotustihedus</a:t>
            </a:r>
            <a:endParaRPr lang="en-GB" sz="4000" dirty="0">
              <a:latin typeface="+mj-lt"/>
            </a:endParaRPr>
          </a:p>
        </p:txBody>
      </p:sp>
      <p:pic>
        <p:nvPicPr>
          <p:cNvPr id="3" name="Picture 2">
            <a:extLst>
              <a:ext uri="{FF2B5EF4-FFF2-40B4-BE49-F238E27FC236}">
                <a16:creationId xmlns:a16="http://schemas.microsoft.com/office/drawing/2014/main" id="{20B5DFAA-3DBC-4395-9F58-141C7DA391C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1739" y="2263038"/>
            <a:ext cx="9268522" cy="3674107"/>
          </a:xfrm>
          <a:prstGeom prst="rect">
            <a:avLst/>
          </a:prstGeom>
          <a:noFill/>
        </p:spPr>
      </p:pic>
    </p:spTree>
    <p:extLst>
      <p:ext uri="{BB962C8B-B14F-4D97-AF65-F5344CB8AC3E}">
        <p14:creationId xmlns:p14="http://schemas.microsoft.com/office/powerpoint/2010/main" val="1796177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51ECAD-CB8C-46EE-AD70-5655DBC53278}"/>
              </a:ext>
            </a:extLst>
          </p:cNvPr>
          <p:cNvPicPr>
            <a:picLocks noChangeAspect="1"/>
          </p:cNvPicPr>
          <p:nvPr/>
        </p:nvPicPr>
        <p:blipFill>
          <a:blip r:embed="rId2"/>
          <a:stretch>
            <a:fillRect/>
          </a:stretch>
        </p:blipFill>
        <p:spPr>
          <a:xfrm>
            <a:off x="649881" y="3299477"/>
            <a:ext cx="10097909" cy="3048425"/>
          </a:xfrm>
          <a:prstGeom prst="rect">
            <a:avLst/>
          </a:prstGeom>
        </p:spPr>
      </p:pic>
      <p:grpSp>
        <p:nvGrpSpPr>
          <p:cNvPr id="9" name="Group 8">
            <a:extLst>
              <a:ext uri="{FF2B5EF4-FFF2-40B4-BE49-F238E27FC236}">
                <a16:creationId xmlns:a16="http://schemas.microsoft.com/office/drawing/2014/main" id="{72267EFC-75E5-4652-A086-5762ADE06E77}"/>
              </a:ext>
            </a:extLst>
          </p:cNvPr>
          <p:cNvGrpSpPr/>
          <p:nvPr/>
        </p:nvGrpSpPr>
        <p:grpSpPr>
          <a:xfrm>
            <a:off x="4599709" y="665018"/>
            <a:ext cx="7509164" cy="4100946"/>
            <a:chOff x="4599709" y="665018"/>
            <a:chExt cx="7509164" cy="4100946"/>
          </a:xfrm>
        </p:grpSpPr>
        <p:sp>
          <p:nvSpPr>
            <p:cNvPr id="8" name="Rectangle 7">
              <a:extLst>
                <a:ext uri="{FF2B5EF4-FFF2-40B4-BE49-F238E27FC236}">
                  <a16:creationId xmlns:a16="http://schemas.microsoft.com/office/drawing/2014/main" id="{308D3ACF-188F-4FCA-817A-36477F729F72}"/>
                </a:ext>
              </a:extLst>
            </p:cNvPr>
            <p:cNvSpPr/>
            <p:nvPr/>
          </p:nvSpPr>
          <p:spPr>
            <a:xfrm>
              <a:off x="4599709" y="665018"/>
              <a:ext cx="7509164" cy="4100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Graphical user interface, application, Teams&#10;&#10;Description automatically generated">
              <a:extLst>
                <a:ext uri="{FF2B5EF4-FFF2-40B4-BE49-F238E27FC236}">
                  <a16:creationId xmlns:a16="http://schemas.microsoft.com/office/drawing/2014/main" id="{0EE09B65-869E-4C75-940A-D1309EEA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018" y="948670"/>
              <a:ext cx="5715000" cy="3219450"/>
            </a:xfrm>
            <a:prstGeom prst="rect">
              <a:avLst/>
            </a:prstGeom>
            <a:ln w="76200">
              <a:solidFill>
                <a:schemeClr val="bg1"/>
              </a:solidFill>
            </a:ln>
          </p:spPr>
        </p:pic>
      </p:grpSp>
    </p:spTree>
    <p:extLst>
      <p:ext uri="{BB962C8B-B14F-4D97-AF65-F5344CB8AC3E}">
        <p14:creationId xmlns:p14="http://schemas.microsoft.com/office/powerpoint/2010/main" val="16251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077B28-BA8E-48DE-8289-90C74D86E442}"/>
              </a:ext>
            </a:extLst>
          </p:cNvPr>
          <p:cNvPicPr>
            <a:picLocks noChangeAspect="1"/>
          </p:cNvPicPr>
          <p:nvPr/>
        </p:nvPicPr>
        <p:blipFill>
          <a:blip r:embed="rId2"/>
          <a:stretch>
            <a:fillRect/>
          </a:stretch>
        </p:blipFill>
        <p:spPr>
          <a:xfrm>
            <a:off x="737072" y="561110"/>
            <a:ext cx="10219092" cy="1934844"/>
          </a:xfrm>
          <a:prstGeom prst="rect">
            <a:avLst/>
          </a:prstGeom>
        </p:spPr>
      </p:pic>
      <p:pic>
        <p:nvPicPr>
          <p:cNvPr id="7" name="Picture 6">
            <a:extLst>
              <a:ext uri="{FF2B5EF4-FFF2-40B4-BE49-F238E27FC236}">
                <a16:creationId xmlns:a16="http://schemas.microsoft.com/office/drawing/2014/main" id="{72965010-D4F5-4E15-BAD5-37697BCA0DBB}"/>
              </a:ext>
            </a:extLst>
          </p:cNvPr>
          <p:cNvPicPr>
            <a:picLocks noChangeAspect="1"/>
          </p:cNvPicPr>
          <p:nvPr/>
        </p:nvPicPr>
        <p:blipFill>
          <a:blip r:embed="rId3"/>
          <a:stretch>
            <a:fillRect/>
          </a:stretch>
        </p:blipFill>
        <p:spPr>
          <a:xfrm>
            <a:off x="8739809" y="2998161"/>
            <a:ext cx="2096282" cy="2860963"/>
          </a:xfrm>
          <a:prstGeom prst="rect">
            <a:avLst/>
          </a:prstGeom>
        </p:spPr>
      </p:pic>
      <p:pic>
        <p:nvPicPr>
          <p:cNvPr id="11" name="Picture 10">
            <a:hlinkClick r:id="rId4"/>
            <a:extLst>
              <a:ext uri="{FF2B5EF4-FFF2-40B4-BE49-F238E27FC236}">
                <a16:creationId xmlns:a16="http://schemas.microsoft.com/office/drawing/2014/main" id="{41631D7C-B632-4B4B-BAF6-7E3929776365}"/>
              </a:ext>
            </a:extLst>
          </p:cNvPr>
          <p:cNvPicPr>
            <a:picLocks noChangeAspect="1"/>
          </p:cNvPicPr>
          <p:nvPr/>
        </p:nvPicPr>
        <p:blipFill>
          <a:blip r:embed="rId5"/>
          <a:stretch>
            <a:fillRect/>
          </a:stretch>
        </p:blipFill>
        <p:spPr>
          <a:xfrm>
            <a:off x="875617" y="2929429"/>
            <a:ext cx="7661308" cy="2998429"/>
          </a:xfrm>
          <a:prstGeom prst="rect">
            <a:avLst/>
          </a:prstGeom>
        </p:spPr>
      </p:pic>
    </p:spTree>
    <p:extLst>
      <p:ext uri="{BB962C8B-B14F-4D97-AF65-F5344CB8AC3E}">
        <p14:creationId xmlns:p14="http://schemas.microsoft.com/office/powerpoint/2010/main" val="1210869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Eesmärgid</a:t>
            </a:r>
            <a:endParaRPr lang="en-GB" b="1" dirty="0"/>
          </a:p>
        </p:txBody>
      </p:sp>
      <p:pic>
        <p:nvPicPr>
          <p:cNvPr id="7" name="Picture 6">
            <a:extLst>
              <a:ext uri="{FF2B5EF4-FFF2-40B4-BE49-F238E27FC236}">
                <a16:creationId xmlns:a16="http://schemas.microsoft.com/office/drawing/2014/main" id="{BCCD633D-C2AF-4CEE-83C4-4FEF2598A9C1}"/>
              </a:ext>
            </a:extLst>
          </p:cNvPr>
          <p:cNvPicPr>
            <a:picLocks noChangeAspect="1"/>
          </p:cNvPicPr>
          <p:nvPr/>
        </p:nvPicPr>
        <p:blipFill rotWithShape="1">
          <a:blip r:embed="rId2"/>
          <a:srcRect l="17456" t="14816" b="10325"/>
          <a:stretch/>
        </p:blipFill>
        <p:spPr>
          <a:xfrm>
            <a:off x="949037" y="2170546"/>
            <a:ext cx="4624798" cy="3004564"/>
          </a:xfrm>
          <a:prstGeom prst="rect">
            <a:avLst/>
          </a:prstGeom>
        </p:spPr>
      </p:pic>
      <p:pic>
        <p:nvPicPr>
          <p:cNvPr id="15" name="Picture 14">
            <a:extLst>
              <a:ext uri="{FF2B5EF4-FFF2-40B4-BE49-F238E27FC236}">
                <a16:creationId xmlns:a16="http://schemas.microsoft.com/office/drawing/2014/main" id="{4B921426-E09A-401D-BBE4-BCBE0BDCEB87}"/>
              </a:ext>
            </a:extLst>
          </p:cNvPr>
          <p:cNvPicPr>
            <a:picLocks noChangeAspect="1"/>
          </p:cNvPicPr>
          <p:nvPr/>
        </p:nvPicPr>
        <p:blipFill>
          <a:blip r:embed="rId3"/>
          <a:stretch>
            <a:fillRect/>
          </a:stretch>
        </p:blipFill>
        <p:spPr>
          <a:xfrm>
            <a:off x="6221027" y="2170546"/>
            <a:ext cx="4624798" cy="2892204"/>
          </a:xfrm>
          <a:prstGeom prst="rect">
            <a:avLst/>
          </a:prstGeom>
        </p:spPr>
      </p:pic>
    </p:spTree>
    <p:extLst>
      <p:ext uri="{BB962C8B-B14F-4D97-AF65-F5344CB8AC3E}">
        <p14:creationId xmlns:p14="http://schemas.microsoft.com/office/powerpoint/2010/main" val="48071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E1EBE-63BE-47EE-AABD-0381CC607964}"/>
              </a:ext>
            </a:extLst>
          </p:cNvPr>
          <p:cNvSpPr/>
          <p:nvPr/>
        </p:nvSpPr>
        <p:spPr>
          <a:xfrm>
            <a:off x="1750644" y="681746"/>
            <a:ext cx="8956433" cy="5670527"/>
          </a:xfrm>
          <a:prstGeom prst="rect">
            <a:avLst/>
          </a:prstGeom>
        </p:spPr>
        <p:txBody>
          <a:bodyPr wrap="square">
            <a:spAutoFit/>
          </a:bodyPr>
          <a:lstStyle/>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Sissejuhatus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Esimene eksperiment</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		Silmaliigutuste rakendamine laboris</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Monitoride seadistama, silma-andurite valiidsus ja reliaablus, 		dünaamiliselt muutuvad stiimulid ja OKN juhtfail</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Pavlovia keskkond ja veebikatsete läbiviimine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Veebikatse programmeerimine ja üleslaadimine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Lihasaktiivsuse ja südameaktiivsuse mõõtmine</a:t>
            </a:r>
            <a:r>
              <a:rPr lang="et-EE" dirty="0">
                <a:latin typeface="Calibri" panose="020F0502020204030204" pitchFamily="34" charset="0"/>
                <a:ea typeface="Calibri" panose="020F0502020204030204" pitchFamily="34" charset="0"/>
                <a:cs typeface="Arial" panose="020B0604020202020204" pitchFamily="34" charset="0"/>
              </a:rPr>
              <a:t> </a:t>
            </a: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Südame- ja lihasaktiivsuse mõõtmine, ehmatuse silmapilgutus 			(demo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afektiivsete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stiimulitega)</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Elektroentsefalograafia (EEG) rakendamine laboris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Põhilised müraallikad</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EEG rakendamine väljaspool laborit</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P300 demo, motoorse ettekujutamise demo</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Muud füsioloogilised mõõdikud</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Posneri katse programmeerimine </a:t>
            </a:r>
            <a:endParaRPr lang="en-GB" dirty="0">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DEB789-3B41-4910-A781-745C72C2D4AA}"/>
              </a:ext>
            </a:extLst>
          </p:cNvPr>
          <p:cNvSpPr/>
          <p:nvPr/>
        </p:nvSpPr>
        <p:spPr>
          <a:xfrm>
            <a:off x="1750643" y="2473601"/>
            <a:ext cx="8956433" cy="71294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5228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latin typeface="Arial" panose="020B0604020202020204" pitchFamily="34" charset="0"/>
                <a:cs typeface="Arial" panose="020B0604020202020204" pitchFamily="34" charset="0"/>
              </a:rPr>
              <a:t>Sissejuhatus psühhofüsioloogia rakendustesse</a:t>
            </a:r>
            <a:endParaRPr lang="en-GB" sz="3200" dirty="0">
              <a:solidFill>
                <a:srgbClr val="363636"/>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Arial" panose="020B0604020202020204" pitchFamily="34" charset="0"/>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1131748" y="3135042"/>
            <a:ext cx="4414157" cy="830997"/>
          </a:xfrm>
          <a:prstGeom prst="rect">
            <a:avLst/>
          </a:prstGeom>
          <a:noFill/>
        </p:spPr>
        <p:txBody>
          <a:bodyPr wrap="none" rtlCol="0">
            <a:spAutoFit/>
          </a:bodyPr>
          <a:lstStyle/>
          <a:p>
            <a:r>
              <a:rPr lang="et-EE" sz="4800" dirty="0">
                <a:latin typeface="Arial" panose="020B0604020202020204" pitchFamily="34" charset="0"/>
                <a:cs typeface="Arial" panose="020B0604020202020204" pitchFamily="34" charset="0"/>
              </a:rPr>
              <a:t>VEEBIKATSED</a:t>
            </a:r>
            <a:endParaRPr lang="en-GB" sz="48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4"/>
            <a:extLst>
              <a:ext uri="{FF2B5EF4-FFF2-40B4-BE49-F238E27FC236}">
                <a16:creationId xmlns:a16="http://schemas.microsoft.com/office/drawing/2014/main" id="{C4C05754-2205-426C-A66D-94FFA445C34B}"/>
              </a:ext>
            </a:extLst>
          </p:cNvPr>
          <p:cNvPicPr>
            <a:picLocks noChangeAspect="1"/>
          </p:cNvPicPr>
          <p:nvPr/>
        </p:nvPicPr>
        <p:blipFill>
          <a:blip r:embed="rId5"/>
          <a:stretch>
            <a:fillRect/>
          </a:stretch>
        </p:blipFill>
        <p:spPr>
          <a:xfrm>
            <a:off x="6468376" y="1111835"/>
            <a:ext cx="4798705" cy="4243941"/>
          </a:xfrm>
          <a:prstGeom prst="rect">
            <a:avLst/>
          </a:prstGeom>
        </p:spPr>
      </p:pic>
    </p:spTree>
    <p:extLst>
      <p:ext uri="{BB962C8B-B14F-4D97-AF65-F5344CB8AC3E}">
        <p14:creationId xmlns:p14="http://schemas.microsoft.com/office/powerpoint/2010/main" val="1347165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FF2A5E-3733-451B-80DF-6043A0F71DBF}"/>
              </a:ext>
            </a:extLst>
          </p:cNvPr>
          <p:cNvSpPr txBox="1">
            <a:spLocks noChangeArrowheads="1"/>
          </p:cNvSpPr>
          <p:nvPr/>
        </p:nvSpPr>
        <p:spPr>
          <a:xfrm>
            <a:off x="9605551" y="1948845"/>
            <a:ext cx="2738849" cy="40233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1592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159200"/>
                </a:solidFill>
                <a:latin typeface="+mj-lt"/>
                <a:cs typeface="Arial" panose="020B0604020202020204" pitchFamily="34" charset="0"/>
              </a:rPr>
              <a:t>veebikatsed?</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veebikatsed?</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 täpsed veebikatsed?</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Kuidas täpsust suurendada?</a:t>
            </a:r>
          </a:p>
        </p:txBody>
      </p:sp>
      <p:sp>
        <p:nvSpPr>
          <p:cNvPr id="4" name="Title 1">
            <a:extLst>
              <a:ext uri="{FF2B5EF4-FFF2-40B4-BE49-F238E27FC236}">
                <a16:creationId xmlns:a16="http://schemas.microsoft.com/office/drawing/2014/main" id="{56FA0513-5FEE-4FAE-B0B1-F35B245B7197}"/>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Täna loengus</a:t>
            </a:r>
            <a:endParaRPr lang="en-GB" altLang="en-US" sz="5400" dirty="0"/>
          </a:p>
        </p:txBody>
      </p:sp>
      <p:grpSp>
        <p:nvGrpSpPr>
          <p:cNvPr id="29" name="Group 28">
            <a:extLst>
              <a:ext uri="{FF2B5EF4-FFF2-40B4-BE49-F238E27FC236}">
                <a16:creationId xmlns:a16="http://schemas.microsoft.com/office/drawing/2014/main" id="{2112DF0B-B612-428E-AF84-57CE4EBC5F78}"/>
              </a:ext>
            </a:extLst>
          </p:cNvPr>
          <p:cNvGrpSpPr/>
          <p:nvPr/>
        </p:nvGrpSpPr>
        <p:grpSpPr>
          <a:xfrm>
            <a:off x="805543" y="2144486"/>
            <a:ext cx="9105310" cy="3558571"/>
            <a:chOff x="266200" y="2034570"/>
            <a:chExt cx="9644653" cy="3668487"/>
          </a:xfrm>
        </p:grpSpPr>
        <p:pic>
          <p:nvPicPr>
            <p:cNvPr id="2" name="Picture 1">
              <a:extLst>
                <a:ext uri="{FF2B5EF4-FFF2-40B4-BE49-F238E27FC236}">
                  <a16:creationId xmlns:a16="http://schemas.microsoft.com/office/drawing/2014/main" id="{F3034AF0-F9FB-4DEB-AAC2-3CCA4791DA7F}"/>
                </a:ext>
              </a:extLst>
            </p:cNvPr>
            <p:cNvPicPr>
              <a:picLocks noChangeAspect="1"/>
            </p:cNvPicPr>
            <p:nvPr/>
          </p:nvPicPr>
          <p:blipFill>
            <a:blip r:embed="rId2"/>
            <a:stretch>
              <a:fillRect/>
            </a:stretch>
          </p:blipFill>
          <p:spPr>
            <a:xfrm>
              <a:off x="266200" y="2034570"/>
              <a:ext cx="9644653" cy="3668487"/>
            </a:xfrm>
            <a:prstGeom prst="rect">
              <a:avLst/>
            </a:prstGeom>
          </p:spPr>
        </p:pic>
        <p:cxnSp>
          <p:nvCxnSpPr>
            <p:cNvPr id="6" name="Straight Arrow Connector 5">
              <a:extLst>
                <a:ext uri="{FF2B5EF4-FFF2-40B4-BE49-F238E27FC236}">
                  <a16:creationId xmlns:a16="http://schemas.microsoft.com/office/drawing/2014/main" id="{81E18025-A2E8-4CD6-AFE2-EFD3B8922FDF}"/>
                </a:ext>
              </a:extLst>
            </p:cNvPr>
            <p:cNvCxnSpPr>
              <a:cxnSpLocks/>
            </p:cNvCxnSpPr>
            <p:nvPr/>
          </p:nvCxnSpPr>
          <p:spPr>
            <a:xfrm>
              <a:off x="7181850" y="2600325"/>
              <a:ext cx="2571750" cy="0"/>
            </a:xfrm>
            <a:prstGeom prst="straightConnector1">
              <a:avLst/>
            </a:prstGeom>
            <a:ln w="76200">
              <a:solidFill>
                <a:srgbClr val="159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BAA36AA-3E9F-401F-9EB8-E14B62FFF5DA}"/>
                </a:ext>
              </a:extLst>
            </p:cNvPr>
            <p:cNvCxnSpPr>
              <a:cxnSpLocks/>
            </p:cNvCxnSpPr>
            <p:nvPr/>
          </p:nvCxnSpPr>
          <p:spPr>
            <a:xfrm>
              <a:off x="361950" y="3324225"/>
              <a:ext cx="2324100" cy="0"/>
            </a:xfrm>
            <a:prstGeom prst="straightConnector1">
              <a:avLst/>
            </a:prstGeom>
            <a:ln w="76200">
              <a:solidFill>
                <a:srgbClr val="1592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007318-9C0B-4910-A47D-6AE1BF5B54BD}"/>
                </a:ext>
              </a:extLst>
            </p:cNvPr>
            <p:cNvCxnSpPr>
              <a:cxnSpLocks/>
            </p:cNvCxnSpPr>
            <p:nvPr/>
          </p:nvCxnSpPr>
          <p:spPr>
            <a:xfrm>
              <a:off x="2764426" y="3324225"/>
              <a:ext cx="414119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6D72778-F3EF-40F7-8FC7-34814B810411}"/>
                </a:ext>
              </a:extLst>
            </p:cNvPr>
            <p:cNvCxnSpPr>
              <a:cxnSpLocks/>
            </p:cNvCxnSpPr>
            <p:nvPr/>
          </p:nvCxnSpPr>
          <p:spPr>
            <a:xfrm>
              <a:off x="7108913" y="3324225"/>
              <a:ext cx="264468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151DF7E-3CB1-40A3-9F79-7BD8D8595235}"/>
                </a:ext>
              </a:extLst>
            </p:cNvPr>
            <p:cNvCxnSpPr>
              <a:cxnSpLocks/>
            </p:cNvCxnSpPr>
            <p:nvPr/>
          </p:nvCxnSpPr>
          <p:spPr>
            <a:xfrm>
              <a:off x="342900" y="4038600"/>
              <a:ext cx="9410700"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3348687-F748-40D9-A6E8-5CB7632BC50F}"/>
                </a:ext>
              </a:extLst>
            </p:cNvPr>
            <p:cNvCxnSpPr>
              <a:cxnSpLocks/>
            </p:cNvCxnSpPr>
            <p:nvPr/>
          </p:nvCxnSpPr>
          <p:spPr>
            <a:xfrm>
              <a:off x="342900" y="4752975"/>
              <a:ext cx="5610225"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4A4E928-02B5-41C9-87E0-BDF16F312CF6}"/>
                </a:ext>
              </a:extLst>
            </p:cNvPr>
            <p:cNvCxnSpPr>
              <a:cxnSpLocks/>
            </p:cNvCxnSpPr>
            <p:nvPr/>
          </p:nvCxnSpPr>
          <p:spPr>
            <a:xfrm>
              <a:off x="6096000" y="4752975"/>
              <a:ext cx="36576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5BB31CC-1F6A-4A8D-8EAE-494D0A7A4BB3}"/>
                </a:ext>
              </a:extLst>
            </p:cNvPr>
            <p:cNvCxnSpPr>
              <a:cxnSpLocks/>
            </p:cNvCxnSpPr>
            <p:nvPr/>
          </p:nvCxnSpPr>
          <p:spPr>
            <a:xfrm>
              <a:off x="352425" y="5457825"/>
              <a:ext cx="3695700"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8258B93-B136-4C12-9BFB-BD2695468419}"/>
                </a:ext>
              </a:extLst>
            </p:cNvPr>
            <p:cNvCxnSpPr>
              <a:cxnSpLocks/>
            </p:cNvCxnSpPr>
            <p:nvPr/>
          </p:nvCxnSpPr>
          <p:spPr>
            <a:xfrm>
              <a:off x="342900" y="4095750"/>
              <a:ext cx="5610225"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0917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4F295DD3-B4F8-420C-8438-956730E65AD3}"/>
              </a:ext>
            </a:extLst>
          </p:cNvPr>
          <p:cNvPicPr>
            <a:picLocks noChangeAspect="1"/>
          </p:cNvPicPr>
          <p:nvPr/>
        </p:nvPicPr>
        <p:blipFill>
          <a:blip r:embed="rId4"/>
          <a:stretch>
            <a:fillRect/>
          </a:stretch>
        </p:blipFill>
        <p:spPr>
          <a:xfrm>
            <a:off x="894624" y="209100"/>
            <a:ext cx="10402752" cy="6439799"/>
          </a:xfrm>
          <a:prstGeom prst="rect">
            <a:avLst/>
          </a:prstGeom>
        </p:spPr>
      </p:pic>
      <p:pic>
        <p:nvPicPr>
          <p:cNvPr id="5" name="Picture 4">
            <a:extLst>
              <a:ext uri="{FF2B5EF4-FFF2-40B4-BE49-F238E27FC236}">
                <a16:creationId xmlns:a16="http://schemas.microsoft.com/office/drawing/2014/main" id="{68C1463F-F45E-411D-AA04-27EFED2C712F}"/>
              </a:ext>
            </a:extLst>
          </p:cNvPr>
          <p:cNvPicPr>
            <a:picLocks noChangeAspect="1"/>
          </p:cNvPicPr>
          <p:nvPr/>
        </p:nvPicPr>
        <p:blipFill rotWithShape="1">
          <a:blip r:embed="rId5"/>
          <a:srcRect t="13927" r="58839"/>
          <a:stretch/>
        </p:blipFill>
        <p:spPr>
          <a:xfrm>
            <a:off x="4396838" y="487453"/>
            <a:ext cx="7610105" cy="3899489"/>
          </a:xfrm>
          <a:prstGeom prst="rect">
            <a:avLst/>
          </a:prstGeom>
        </p:spPr>
      </p:pic>
      <p:sp>
        <p:nvSpPr>
          <p:cNvPr id="3" name="Rectangle 2">
            <a:extLst>
              <a:ext uri="{FF2B5EF4-FFF2-40B4-BE49-F238E27FC236}">
                <a16:creationId xmlns:a16="http://schemas.microsoft.com/office/drawing/2014/main" id="{0FDD9BE3-AB95-484D-AF71-9AE9D5909F3D}"/>
              </a:ext>
            </a:extLst>
          </p:cNvPr>
          <p:cNvSpPr/>
          <p:nvPr/>
        </p:nvSpPr>
        <p:spPr>
          <a:xfrm>
            <a:off x="7734555" y="6106531"/>
            <a:ext cx="4272388" cy="369332"/>
          </a:xfrm>
          <a:prstGeom prst="rect">
            <a:avLst/>
          </a:prstGeom>
        </p:spPr>
        <p:txBody>
          <a:bodyPr wrap="none">
            <a:spAutoFit/>
          </a:bodyPr>
          <a:lstStyle/>
          <a:p>
            <a:r>
              <a:rPr lang="et-EE" dirty="0"/>
              <a:t>(</a:t>
            </a:r>
            <a:r>
              <a:rPr lang="en-GB" dirty="0"/>
              <a:t>Kranjec, </a:t>
            </a:r>
            <a:r>
              <a:rPr lang="en-GB" dirty="0" err="1"/>
              <a:t>Beguš</a:t>
            </a:r>
            <a:r>
              <a:rPr lang="en-GB" dirty="0"/>
              <a:t>, </a:t>
            </a:r>
            <a:r>
              <a:rPr lang="en-GB" dirty="0" err="1"/>
              <a:t>Geršak</a:t>
            </a:r>
            <a:r>
              <a:rPr lang="en-GB" dirty="0"/>
              <a:t>, &amp; </a:t>
            </a:r>
            <a:r>
              <a:rPr lang="en-GB" dirty="0" err="1"/>
              <a:t>Drnovšek</a:t>
            </a:r>
            <a:r>
              <a:rPr lang="en-GB" dirty="0"/>
              <a:t>, 2014) </a:t>
            </a:r>
          </a:p>
        </p:txBody>
      </p:sp>
    </p:spTree>
    <p:extLst>
      <p:ext uri="{BB962C8B-B14F-4D97-AF65-F5344CB8AC3E}">
        <p14:creationId xmlns:p14="http://schemas.microsoft.com/office/powerpoint/2010/main" val="3128281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F3F8FF-A0F5-4D2B-8B5D-380E724D0714}"/>
              </a:ext>
            </a:extLst>
          </p:cNvPr>
          <p:cNvPicPr>
            <a:picLocks noChangeAspect="1"/>
          </p:cNvPicPr>
          <p:nvPr/>
        </p:nvPicPr>
        <p:blipFill>
          <a:blip r:embed="rId3"/>
          <a:stretch>
            <a:fillRect/>
          </a:stretch>
        </p:blipFill>
        <p:spPr>
          <a:xfrm>
            <a:off x="711460" y="2410690"/>
            <a:ext cx="5264308" cy="3621771"/>
          </a:xfrm>
          <a:prstGeom prst="rect">
            <a:avLst/>
          </a:prstGeom>
        </p:spPr>
      </p:pic>
      <p:pic>
        <p:nvPicPr>
          <p:cNvPr id="3" name="Picture 2" descr="Icon&#10;&#10;Description automatically generated">
            <a:hlinkClick r:id="rId4"/>
            <a:extLst>
              <a:ext uri="{FF2B5EF4-FFF2-40B4-BE49-F238E27FC236}">
                <a16:creationId xmlns:a16="http://schemas.microsoft.com/office/drawing/2014/main" id="{5D4D7D50-2337-40A3-A0F1-51249033B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001" y="5327245"/>
            <a:ext cx="899534" cy="872548"/>
          </a:xfrm>
          <a:prstGeom prst="rect">
            <a:avLst/>
          </a:prstGeom>
        </p:spPr>
      </p:pic>
      <p:sp>
        <p:nvSpPr>
          <p:cNvPr id="4" name="TextBox 3">
            <a:extLst>
              <a:ext uri="{FF2B5EF4-FFF2-40B4-BE49-F238E27FC236}">
                <a16:creationId xmlns:a16="http://schemas.microsoft.com/office/drawing/2014/main" id="{707912BD-A99D-4929-919E-6ACE8B4A7F06}"/>
              </a:ext>
            </a:extLst>
          </p:cNvPr>
          <p:cNvSpPr txBox="1"/>
          <p:nvPr/>
        </p:nvSpPr>
        <p:spPr>
          <a:xfrm>
            <a:off x="960580" y="752916"/>
            <a:ext cx="9736383" cy="584775"/>
          </a:xfrm>
          <a:prstGeom prst="rect">
            <a:avLst/>
          </a:prstGeom>
          <a:noFill/>
        </p:spPr>
        <p:txBody>
          <a:bodyPr wrap="none" rtlCol="0">
            <a:spAutoFit/>
          </a:bodyPr>
          <a:lstStyle/>
          <a:p>
            <a:r>
              <a:rPr lang="en-GB" sz="3200" dirty="0"/>
              <a:t>Lisamaterjalid (</a:t>
            </a:r>
            <a:r>
              <a:rPr lang="en-GB" sz="3200" dirty="0" err="1"/>
              <a:t>vt</a:t>
            </a:r>
            <a:r>
              <a:rPr lang="en-GB" sz="3200" dirty="0"/>
              <a:t> ka github.com</a:t>
            </a:r>
            <a:r>
              <a:rPr lang="et-EE" sz="3200" dirty="0"/>
              <a:t>/</a:t>
            </a:r>
            <a:r>
              <a:rPr lang="et-EE" sz="3200" dirty="0" err="1"/>
              <a:t>richardnaar</a:t>
            </a:r>
            <a:r>
              <a:rPr lang="et-EE" sz="3200" dirty="0"/>
              <a:t>/SPR-</a:t>
            </a:r>
            <a:r>
              <a:rPr lang="et-EE" sz="3200" dirty="0" err="1"/>
              <a:t>course</a:t>
            </a:r>
            <a:r>
              <a:rPr lang="et-EE" sz="3200" dirty="0"/>
              <a:t>)</a:t>
            </a:r>
            <a:endParaRPr lang="en-GB" sz="3200" dirty="0"/>
          </a:p>
        </p:txBody>
      </p:sp>
      <p:sp>
        <p:nvSpPr>
          <p:cNvPr id="5" name="TextBox 4">
            <a:extLst>
              <a:ext uri="{FF2B5EF4-FFF2-40B4-BE49-F238E27FC236}">
                <a16:creationId xmlns:a16="http://schemas.microsoft.com/office/drawing/2014/main" id="{FEA91300-71D2-4C8F-B82D-B074343CF7A7}"/>
              </a:ext>
            </a:extLst>
          </p:cNvPr>
          <p:cNvSpPr txBox="1"/>
          <p:nvPr/>
        </p:nvSpPr>
        <p:spPr>
          <a:xfrm>
            <a:off x="7038109" y="2410690"/>
            <a:ext cx="4738253" cy="3785652"/>
          </a:xfrm>
          <a:prstGeom prst="rect">
            <a:avLst/>
          </a:prstGeom>
          <a:noFill/>
        </p:spPr>
        <p:txBody>
          <a:bodyPr wrap="square">
            <a:spAutoFit/>
          </a:bodyPr>
          <a:lstStyle/>
          <a:p>
            <a:r>
              <a:rPr lang="et-EE" sz="2400" cap="small" dirty="0">
                <a:solidFill>
                  <a:srgbClr val="5A5A5A"/>
                </a:solidFill>
                <a:effectLst/>
                <a:latin typeface="Calibri" panose="020F0502020204030204" pitchFamily="34" charset="0"/>
                <a:ea typeface="Calibri" panose="020F0502020204030204" pitchFamily="34" charset="0"/>
              </a:rPr>
              <a:t>[loeng]</a:t>
            </a:r>
            <a:r>
              <a:rPr lang="et-EE" sz="2400" dirty="0">
                <a:effectLst/>
                <a:latin typeface="Calibri" panose="020F0502020204030204" pitchFamily="34" charset="0"/>
                <a:ea typeface="Calibri" panose="020F0502020204030204" pitchFamily="34" charset="0"/>
              </a:rPr>
              <a:t> </a:t>
            </a:r>
            <a:r>
              <a:rPr lang="et-EE" sz="24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4"/>
              </a:rPr>
              <a:t>Selles videos</a:t>
            </a:r>
            <a:r>
              <a:rPr lang="et-EE" sz="2400" dirty="0">
                <a:effectLst/>
                <a:latin typeface="Times New Roman" panose="02020603050405020304" pitchFamily="18" charset="0"/>
                <a:ea typeface="Calibri" panose="020F0502020204030204" pitchFamily="34" charset="0"/>
              </a:rPr>
              <a:t> tutvustatakse </a:t>
            </a:r>
            <a:r>
              <a:rPr lang="et-EE" sz="2400" dirty="0" err="1">
                <a:effectLst/>
                <a:latin typeface="Times New Roman" panose="02020603050405020304" pitchFamily="18" charset="0"/>
                <a:ea typeface="Calibri" panose="020F0502020204030204" pitchFamily="34" charset="0"/>
              </a:rPr>
              <a:t>Tobii</a:t>
            </a:r>
            <a:r>
              <a:rPr lang="et-EE" sz="2400" dirty="0">
                <a:effectLst/>
                <a:latin typeface="Times New Roman" panose="02020603050405020304" pitchFamily="18" charset="0"/>
                <a:ea typeface="Calibri" panose="020F0502020204030204" pitchFamily="34" charset="0"/>
              </a:rPr>
              <a:t> AB veebiplatvormi, mis võimaldab silmaliigutusi ka veebikaamera kaudu mõõta. Kui see teema tundub põnev, siis soovitaksin proovida Thomas Pronki loodud </a:t>
            </a:r>
            <a:r>
              <a:rPr lang="et-EE" sz="24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6"/>
              </a:rPr>
              <a:t>veebikaameral põhinevat silmaliigutuste jälgimise demo</a:t>
            </a:r>
            <a:r>
              <a:rPr lang="et-EE" sz="2400" dirty="0">
                <a:effectLst/>
                <a:latin typeface="Times New Roman" panose="02020603050405020304" pitchFamily="18" charset="0"/>
                <a:ea typeface="Calibri" panose="020F0502020204030204" pitchFamily="34" charset="0"/>
              </a:rPr>
              <a:t> PsychoPys (kasutaja: </a:t>
            </a:r>
            <a:r>
              <a:rPr lang="et-EE" sz="2400" dirty="0" err="1">
                <a:effectLst/>
                <a:latin typeface="Times New Roman" panose="02020603050405020304" pitchFamily="18" charset="0"/>
                <a:ea typeface="Calibri" panose="020F0502020204030204" pitchFamily="34" charset="0"/>
              </a:rPr>
              <a:t>tpronk</a:t>
            </a:r>
            <a:r>
              <a:rPr lang="et-EE" sz="2400" dirty="0">
                <a:effectLst/>
                <a:latin typeface="Times New Roman" panose="02020603050405020304" pitchFamily="18" charset="0"/>
                <a:ea typeface="Calibri" panose="020F0502020204030204" pitchFamily="34" charset="0"/>
              </a:rPr>
              <a:t>, katse nimi: demo_eye_tracking2). </a:t>
            </a:r>
            <a:endParaRPr lang="en-GB" sz="2400" dirty="0"/>
          </a:p>
        </p:txBody>
      </p:sp>
    </p:spTree>
    <p:extLst>
      <p:ext uri="{BB962C8B-B14F-4D97-AF65-F5344CB8AC3E}">
        <p14:creationId xmlns:p14="http://schemas.microsoft.com/office/powerpoint/2010/main" val="4174125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99499C-7F95-47D4-BB79-9E14FB13CD03}"/>
              </a:ext>
            </a:extLst>
          </p:cNvPr>
          <p:cNvSpPr txBox="1"/>
          <p:nvPr/>
        </p:nvSpPr>
        <p:spPr>
          <a:xfrm>
            <a:off x="960580" y="1543980"/>
            <a:ext cx="10474037" cy="863250"/>
          </a:xfrm>
          <a:prstGeom prst="rect">
            <a:avLst/>
          </a:prstGeom>
          <a:noFill/>
        </p:spPr>
        <p:txBody>
          <a:bodyPr wrap="square">
            <a:spAutoFit/>
          </a:bodyPr>
          <a:lstStyle/>
          <a:p>
            <a:pPr>
              <a:lnSpc>
                <a:spcPct val="107000"/>
              </a:lnSpc>
              <a:spcAft>
                <a:spcPts val="800"/>
              </a:spcAft>
            </a:pPr>
            <a:r>
              <a:rPr lang="et-EE" sz="2400" cap="small" dirty="0">
                <a:solidFill>
                  <a:srgbClr val="5A5A5A"/>
                </a:solidFill>
                <a:effectLst/>
                <a:latin typeface="Calibri" panose="020F0502020204030204" pitchFamily="34" charset="0"/>
                <a:ea typeface="Calibri" panose="020F0502020204030204" pitchFamily="34" charset="0"/>
                <a:cs typeface="Calibri" panose="020F0502020204030204" pitchFamily="34" charset="0"/>
              </a:rPr>
              <a:t>[lühivideo]</a:t>
            </a:r>
            <a:r>
              <a:rPr lang="et-EE" sz="2400" dirty="0">
                <a:effectLst/>
                <a:latin typeface="Calibri" panose="020F0502020204030204" pitchFamily="34" charset="0"/>
                <a:ea typeface="Calibri" panose="020F0502020204030204" pitchFamily="34" charset="0"/>
                <a:cs typeface="Calibri" panose="020F0502020204030204" pitchFamily="34" charset="0"/>
              </a:rPr>
              <a:t> </a:t>
            </a:r>
            <a:r>
              <a:rPr lang="et-EE" sz="2400" u="sng" dirty="0">
                <a:solidFill>
                  <a:srgbClr val="1177D1"/>
                </a:solidFill>
                <a:effectLst/>
                <a:latin typeface="Times New Roman" panose="02020603050405020304" pitchFamily="18" charset="0"/>
                <a:ea typeface="Calibri" panose="020F0502020204030204" pitchFamily="34" charset="0"/>
                <a:cs typeface="Arial" panose="020B0604020202020204" pitchFamily="34" charset="0"/>
                <a:hlinkClick r:id="rId2"/>
              </a:rPr>
              <a:t>Kaasprofessor Thomas Armstrong selgitab,</a:t>
            </a:r>
            <a:r>
              <a:rPr lang="et-EE"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kuidas arvuti hiire kaudu on võimalik saada silmaliigutuste jälgimisele sarnaseid tulemus</a:t>
            </a:r>
            <a:r>
              <a:rPr lang="en-GB"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i.</a:t>
            </a:r>
            <a:endParaRPr lang="en-GB"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A094632E-19CA-489E-8BF6-224B8D5B2CE0}"/>
              </a:ext>
            </a:extLst>
          </p:cNvPr>
          <p:cNvSpPr txBox="1"/>
          <p:nvPr/>
        </p:nvSpPr>
        <p:spPr>
          <a:xfrm>
            <a:off x="960580" y="752916"/>
            <a:ext cx="9736383" cy="584775"/>
          </a:xfrm>
          <a:prstGeom prst="rect">
            <a:avLst/>
          </a:prstGeom>
          <a:noFill/>
        </p:spPr>
        <p:txBody>
          <a:bodyPr wrap="none" rtlCol="0">
            <a:spAutoFit/>
          </a:bodyPr>
          <a:lstStyle/>
          <a:p>
            <a:r>
              <a:rPr lang="en-GB" sz="3200" dirty="0"/>
              <a:t>Lisamaterjalid (</a:t>
            </a:r>
            <a:r>
              <a:rPr lang="en-GB" sz="3200" dirty="0" err="1"/>
              <a:t>vt</a:t>
            </a:r>
            <a:r>
              <a:rPr lang="en-GB" sz="3200" dirty="0"/>
              <a:t> ka github.com</a:t>
            </a:r>
            <a:r>
              <a:rPr lang="et-EE" sz="3200" dirty="0"/>
              <a:t>/</a:t>
            </a:r>
            <a:r>
              <a:rPr lang="et-EE" sz="3200" dirty="0" err="1"/>
              <a:t>richardnaar</a:t>
            </a:r>
            <a:r>
              <a:rPr lang="et-EE" sz="3200" dirty="0"/>
              <a:t>/SPR-</a:t>
            </a:r>
            <a:r>
              <a:rPr lang="et-EE" sz="3200" dirty="0" err="1"/>
              <a:t>course</a:t>
            </a:r>
            <a:r>
              <a:rPr lang="et-EE" sz="3200" dirty="0"/>
              <a:t>)</a:t>
            </a:r>
            <a:endParaRPr lang="en-GB" sz="3200" dirty="0"/>
          </a:p>
        </p:txBody>
      </p:sp>
      <p:pic>
        <p:nvPicPr>
          <p:cNvPr id="4" name="Picture 3">
            <a:extLst>
              <a:ext uri="{FF2B5EF4-FFF2-40B4-BE49-F238E27FC236}">
                <a16:creationId xmlns:a16="http://schemas.microsoft.com/office/drawing/2014/main" id="{C5349A6E-CA00-4622-ACD8-AF70B9A91AC0}"/>
              </a:ext>
            </a:extLst>
          </p:cNvPr>
          <p:cNvPicPr>
            <a:picLocks noChangeAspect="1"/>
          </p:cNvPicPr>
          <p:nvPr/>
        </p:nvPicPr>
        <p:blipFill rotWithShape="1">
          <a:blip r:embed="rId3"/>
          <a:srcRect l="6819" t="13980" r="4535" b="12426"/>
          <a:stretch/>
        </p:blipFill>
        <p:spPr>
          <a:xfrm>
            <a:off x="1587154" y="3119859"/>
            <a:ext cx="6623974" cy="2661824"/>
          </a:xfrm>
          <a:prstGeom prst="rect">
            <a:avLst/>
          </a:prstGeom>
        </p:spPr>
      </p:pic>
    </p:spTree>
    <p:extLst>
      <p:ext uri="{BB962C8B-B14F-4D97-AF65-F5344CB8AC3E}">
        <p14:creationId xmlns:p14="http://schemas.microsoft.com/office/powerpoint/2010/main" val="3845945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99499C-7F95-47D4-BB79-9E14FB13CD03}"/>
              </a:ext>
            </a:extLst>
          </p:cNvPr>
          <p:cNvSpPr txBox="1"/>
          <p:nvPr/>
        </p:nvSpPr>
        <p:spPr>
          <a:xfrm>
            <a:off x="960580" y="1543980"/>
            <a:ext cx="10474037" cy="863250"/>
          </a:xfrm>
          <a:prstGeom prst="rect">
            <a:avLst/>
          </a:prstGeom>
          <a:noFill/>
        </p:spPr>
        <p:txBody>
          <a:bodyPr wrap="square">
            <a:spAutoFit/>
          </a:bodyPr>
          <a:lstStyle/>
          <a:p>
            <a:pPr>
              <a:lnSpc>
                <a:spcPct val="107000"/>
              </a:lnSpc>
              <a:spcAft>
                <a:spcPts val="800"/>
              </a:spcAft>
            </a:pPr>
            <a:r>
              <a:rPr lang="et-EE" sz="2400" cap="small" dirty="0">
                <a:solidFill>
                  <a:srgbClr val="5A5A5A"/>
                </a:solidFill>
                <a:effectLst/>
                <a:latin typeface="Calibri" panose="020F0502020204030204" pitchFamily="34" charset="0"/>
                <a:ea typeface="Calibri" panose="020F0502020204030204" pitchFamily="34" charset="0"/>
                <a:cs typeface="Calibri" panose="020F0502020204030204" pitchFamily="34" charset="0"/>
              </a:rPr>
              <a:t>[lühivideo]</a:t>
            </a:r>
            <a:r>
              <a:rPr lang="et-EE" sz="2400" dirty="0">
                <a:effectLst/>
                <a:latin typeface="Calibri" panose="020F0502020204030204" pitchFamily="34" charset="0"/>
                <a:ea typeface="Calibri" panose="020F0502020204030204" pitchFamily="34" charset="0"/>
                <a:cs typeface="Calibri" panose="020F0502020204030204" pitchFamily="34" charset="0"/>
              </a:rPr>
              <a:t> </a:t>
            </a:r>
            <a:r>
              <a:rPr lang="et-EE" sz="2400" u="sng" dirty="0">
                <a:solidFill>
                  <a:srgbClr val="1177D1"/>
                </a:solidFill>
                <a:effectLst/>
                <a:latin typeface="Times New Roman" panose="02020603050405020304" pitchFamily="18" charset="0"/>
                <a:ea typeface="Calibri" panose="020F0502020204030204" pitchFamily="34" charset="0"/>
                <a:cs typeface="Arial" panose="020B0604020202020204" pitchFamily="34" charset="0"/>
                <a:hlinkClick r:id="rId2"/>
              </a:rPr>
              <a:t>Kaasprofessor Thomas Armstrong selgitab,</a:t>
            </a:r>
            <a:r>
              <a:rPr lang="et-EE"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kuidas arvuti hiire kaudu on võimalik saada silmaliigutuste jälgimisele sarnaseid tulemus</a:t>
            </a:r>
            <a:r>
              <a:rPr lang="en-GB" sz="2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i.</a:t>
            </a:r>
            <a:endParaRPr lang="en-GB"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A094632E-19CA-489E-8BF6-224B8D5B2CE0}"/>
              </a:ext>
            </a:extLst>
          </p:cNvPr>
          <p:cNvSpPr txBox="1"/>
          <p:nvPr/>
        </p:nvSpPr>
        <p:spPr>
          <a:xfrm>
            <a:off x="960580" y="752916"/>
            <a:ext cx="9736383" cy="584775"/>
          </a:xfrm>
          <a:prstGeom prst="rect">
            <a:avLst/>
          </a:prstGeom>
          <a:noFill/>
        </p:spPr>
        <p:txBody>
          <a:bodyPr wrap="none" rtlCol="0">
            <a:spAutoFit/>
          </a:bodyPr>
          <a:lstStyle/>
          <a:p>
            <a:r>
              <a:rPr lang="en-GB" sz="3200" dirty="0"/>
              <a:t>Lisamaterjalid (</a:t>
            </a:r>
            <a:r>
              <a:rPr lang="en-GB" sz="3200" dirty="0" err="1"/>
              <a:t>vt</a:t>
            </a:r>
            <a:r>
              <a:rPr lang="en-GB" sz="3200" dirty="0"/>
              <a:t> ka github.com</a:t>
            </a:r>
            <a:r>
              <a:rPr lang="et-EE" sz="3200" dirty="0"/>
              <a:t>/</a:t>
            </a:r>
            <a:r>
              <a:rPr lang="et-EE" sz="3200" dirty="0" err="1"/>
              <a:t>richardnaar</a:t>
            </a:r>
            <a:r>
              <a:rPr lang="et-EE" sz="3200" dirty="0"/>
              <a:t>/SPR-</a:t>
            </a:r>
            <a:r>
              <a:rPr lang="et-EE" sz="3200" dirty="0" err="1"/>
              <a:t>course</a:t>
            </a:r>
            <a:r>
              <a:rPr lang="et-EE" sz="3200" dirty="0"/>
              <a:t>)</a:t>
            </a:r>
            <a:endParaRPr lang="en-GB" sz="3200" dirty="0"/>
          </a:p>
        </p:txBody>
      </p:sp>
      <p:pic>
        <p:nvPicPr>
          <p:cNvPr id="7" name="Picture 6">
            <a:extLst>
              <a:ext uri="{FF2B5EF4-FFF2-40B4-BE49-F238E27FC236}">
                <a16:creationId xmlns:a16="http://schemas.microsoft.com/office/drawing/2014/main" id="{1DD5ECA1-6880-4532-87AC-43A486DB11B2}"/>
              </a:ext>
            </a:extLst>
          </p:cNvPr>
          <p:cNvPicPr>
            <a:picLocks noChangeAspect="1"/>
          </p:cNvPicPr>
          <p:nvPr/>
        </p:nvPicPr>
        <p:blipFill>
          <a:blip r:embed="rId3"/>
          <a:stretch>
            <a:fillRect/>
          </a:stretch>
        </p:blipFill>
        <p:spPr>
          <a:xfrm>
            <a:off x="1339170" y="2613519"/>
            <a:ext cx="9716856" cy="3581900"/>
          </a:xfrm>
          <a:prstGeom prst="rect">
            <a:avLst/>
          </a:prstGeom>
        </p:spPr>
      </p:pic>
    </p:spTree>
    <p:extLst>
      <p:ext uri="{BB962C8B-B14F-4D97-AF65-F5344CB8AC3E}">
        <p14:creationId xmlns:p14="http://schemas.microsoft.com/office/powerpoint/2010/main" val="584226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1010A-D34E-47DC-8B06-AA334B7936D9}"/>
              </a:ext>
            </a:extLst>
          </p:cNvPr>
          <p:cNvPicPr>
            <a:picLocks noChangeAspect="1"/>
          </p:cNvPicPr>
          <p:nvPr/>
        </p:nvPicPr>
        <p:blipFill>
          <a:blip r:embed="rId2"/>
          <a:stretch>
            <a:fillRect/>
          </a:stretch>
        </p:blipFill>
        <p:spPr>
          <a:xfrm>
            <a:off x="691863" y="433640"/>
            <a:ext cx="10808273" cy="6267811"/>
          </a:xfrm>
          <a:prstGeom prst="rect">
            <a:avLst/>
          </a:prstGeom>
        </p:spPr>
      </p:pic>
      <p:pic>
        <p:nvPicPr>
          <p:cNvPr id="4" name="Picture 3">
            <a:extLst>
              <a:ext uri="{FF2B5EF4-FFF2-40B4-BE49-F238E27FC236}">
                <a16:creationId xmlns:a16="http://schemas.microsoft.com/office/drawing/2014/main" id="{BC3B2242-D623-442D-94BD-690C12937E03}"/>
              </a:ext>
            </a:extLst>
          </p:cNvPr>
          <p:cNvPicPr>
            <a:picLocks noChangeAspect="1"/>
          </p:cNvPicPr>
          <p:nvPr/>
        </p:nvPicPr>
        <p:blipFill>
          <a:blip r:embed="rId3"/>
          <a:stretch>
            <a:fillRect/>
          </a:stretch>
        </p:blipFill>
        <p:spPr>
          <a:xfrm>
            <a:off x="895926" y="2194861"/>
            <a:ext cx="10400147" cy="4229499"/>
          </a:xfrm>
          <a:prstGeom prst="rect">
            <a:avLst/>
          </a:prstGeom>
        </p:spPr>
      </p:pic>
      <p:sp>
        <p:nvSpPr>
          <p:cNvPr id="5" name="Rectangle 4">
            <a:extLst>
              <a:ext uri="{FF2B5EF4-FFF2-40B4-BE49-F238E27FC236}">
                <a16:creationId xmlns:a16="http://schemas.microsoft.com/office/drawing/2014/main" id="{DC2C72A6-882C-4F56-8A1B-2464206449D6}"/>
              </a:ext>
            </a:extLst>
          </p:cNvPr>
          <p:cNvSpPr/>
          <p:nvPr/>
        </p:nvSpPr>
        <p:spPr>
          <a:xfrm>
            <a:off x="2133600" y="5855855"/>
            <a:ext cx="9088582" cy="44334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rgbClr val="00B050"/>
                </a:solidFill>
              </a:ln>
              <a:noFill/>
            </a:endParaRPr>
          </a:p>
        </p:txBody>
      </p:sp>
    </p:spTree>
    <p:extLst>
      <p:ext uri="{BB962C8B-B14F-4D97-AF65-F5344CB8AC3E}">
        <p14:creationId xmlns:p14="http://schemas.microsoft.com/office/powerpoint/2010/main" val="255110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227CB1-AAB2-4CBC-B947-1CEEB27A6301}"/>
              </a:ext>
            </a:extLst>
          </p:cNvPr>
          <p:cNvPicPr>
            <a:picLocks noChangeAspect="1"/>
          </p:cNvPicPr>
          <p:nvPr/>
        </p:nvPicPr>
        <p:blipFill>
          <a:blip r:embed="rId3"/>
          <a:stretch>
            <a:fillRect/>
          </a:stretch>
        </p:blipFill>
        <p:spPr>
          <a:xfrm>
            <a:off x="1307939" y="1784486"/>
            <a:ext cx="6795961" cy="4238047"/>
          </a:xfrm>
          <a:prstGeom prst="rect">
            <a:avLst/>
          </a:prstGeom>
        </p:spPr>
      </p:pic>
      <p:sp>
        <p:nvSpPr>
          <p:cNvPr id="3" name="Title 1">
            <a:extLst>
              <a:ext uri="{FF2B5EF4-FFF2-40B4-BE49-F238E27FC236}">
                <a16:creationId xmlns:a16="http://schemas.microsoft.com/office/drawing/2014/main" id="{18FAEB93-21D0-4D4D-90DF-9504DFD4984D}"/>
              </a:ext>
            </a:extLst>
          </p:cNvPr>
          <p:cNvSpPr txBox="1">
            <a:spLocks noChangeArrowheads="1"/>
          </p:cNvSpPr>
          <p:nvPr/>
        </p:nvSpPr>
        <p:spPr>
          <a:xfrm>
            <a:off x="1307939" y="709007"/>
            <a:ext cx="9090929"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Kuidas veebikatsed?</a:t>
            </a:r>
            <a:endParaRPr lang="en-GB" altLang="en-US" sz="5400" dirty="0"/>
          </a:p>
        </p:txBody>
      </p:sp>
      <p:grpSp>
        <p:nvGrpSpPr>
          <p:cNvPr id="8" name="Group 7">
            <a:extLst>
              <a:ext uri="{FF2B5EF4-FFF2-40B4-BE49-F238E27FC236}">
                <a16:creationId xmlns:a16="http://schemas.microsoft.com/office/drawing/2014/main" id="{3031348A-BB8E-4E12-9581-7A1DEB4C07AE}"/>
              </a:ext>
            </a:extLst>
          </p:cNvPr>
          <p:cNvGrpSpPr/>
          <p:nvPr/>
        </p:nvGrpSpPr>
        <p:grpSpPr>
          <a:xfrm>
            <a:off x="6358203" y="1652030"/>
            <a:ext cx="3719881" cy="2303437"/>
            <a:chOff x="6358203" y="1652030"/>
            <a:chExt cx="3719881" cy="2303437"/>
          </a:xfrm>
        </p:grpSpPr>
        <p:pic>
          <p:nvPicPr>
            <p:cNvPr id="4" name="Picture 2" descr="Image">
              <a:extLst>
                <a:ext uri="{FF2B5EF4-FFF2-40B4-BE49-F238E27FC236}">
                  <a16:creationId xmlns:a16="http://schemas.microsoft.com/office/drawing/2014/main" id="{8A51451D-954C-4A23-B024-ED223783AD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8203" y="1652030"/>
              <a:ext cx="3291635" cy="17238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a:extLst>
                <a:ext uri="{FF2B5EF4-FFF2-40B4-BE49-F238E27FC236}">
                  <a16:creationId xmlns:a16="http://schemas.microsoft.com/office/drawing/2014/main" id="{EC84D51B-CF76-479D-A24D-CC4AC4F72B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244" t="7669" r="18120" b="56245"/>
            <a:stretch/>
          </p:blipFill>
          <p:spPr bwMode="auto">
            <a:xfrm>
              <a:off x="8103900" y="3008830"/>
              <a:ext cx="1974184" cy="946637"/>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36829B-9F70-472E-B5D5-1B83385A3D23}"/>
                </a:ext>
              </a:extLst>
            </p:cNvPr>
            <p:cNvSpPr txBox="1"/>
            <p:nvPr/>
          </p:nvSpPr>
          <p:spPr>
            <a:xfrm>
              <a:off x="9022156" y="3059668"/>
              <a:ext cx="1002197" cy="369332"/>
            </a:xfrm>
            <a:prstGeom prst="rect">
              <a:avLst/>
            </a:prstGeom>
            <a:noFill/>
          </p:spPr>
          <p:txBody>
            <a:bodyPr wrap="none" rtlCol="0">
              <a:spAutoFit/>
            </a:bodyPr>
            <a:lstStyle/>
            <a:p>
              <a:r>
                <a:rPr lang="et-EE" dirty="0"/>
                <a:t>10.03.21</a:t>
              </a:r>
              <a:endParaRPr lang="en-GB" dirty="0"/>
            </a:p>
          </p:txBody>
        </p:sp>
      </p:grpSp>
    </p:spTree>
    <p:extLst>
      <p:ext uri="{BB962C8B-B14F-4D97-AF65-F5344CB8AC3E}">
        <p14:creationId xmlns:p14="http://schemas.microsoft.com/office/powerpoint/2010/main" val="1503315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DC2DAB8F-D30D-4377-816B-1817D03F2526}"/>
              </a:ext>
            </a:extLst>
          </p:cNvPr>
          <p:cNvPicPr>
            <a:picLocks noChangeAspect="1"/>
          </p:cNvPicPr>
          <p:nvPr/>
        </p:nvPicPr>
        <p:blipFill>
          <a:blip r:embed="rId4"/>
          <a:stretch>
            <a:fillRect/>
          </a:stretch>
        </p:blipFill>
        <p:spPr>
          <a:xfrm>
            <a:off x="6641116" y="2527443"/>
            <a:ext cx="3582384" cy="3185933"/>
          </a:xfrm>
          <a:prstGeom prst="rect">
            <a:avLst/>
          </a:prstGeom>
        </p:spPr>
      </p:pic>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dirty="0">
                <a:latin typeface="+mj-lt"/>
                <a:ea typeface="Calibri" panose="020F0502020204030204" pitchFamily="34" charset="0"/>
                <a:cs typeface="Arial" panose="020B0604020202020204" pitchFamily="34" charset="0"/>
              </a:rPr>
              <a:t>Monitorid ja ajastamine</a:t>
            </a:r>
            <a:endParaRPr lang="en-GB" sz="4000" dirty="0">
              <a:effectLst/>
              <a:latin typeface="+mj-lt"/>
              <a:ea typeface="Calibri" panose="020F0502020204030204" pitchFamily="34" charset="0"/>
              <a:cs typeface="Arial" panose="020B0604020202020204" pitchFamily="34" charset="0"/>
            </a:endParaRPr>
          </a:p>
        </p:txBody>
      </p:sp>
      <p:pic>
        <p:nvPicPr>
          <p:cNvPr id="8" name="Picture 7" descr="Icon&#10;&#10;Description automatically generated">
            <a:hlinkClick r:id="rId3"/>
            <a:extLst>
              <a:ext uri="{FF2B5EF4-FFF2-40B4-BE49-F238E27FC236}">
                <a16:creationId xmlns:a16="http://schemas.microsoft.com/office/drawing/2014/main" id="{670A2563-2493-43F4-A4E9-4D90C32D2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2541" y="3429000"/>
            <a:ext cx="899534" cy="872548"/>
          </a:xfrm>
          <a:prstGeom prst="rect">
            <a:avLst/>
          </a:prstGeom>
        </p:spPr>
      </p:pic>
      <p:grpSp>
        <p:nvGrpSpPr>
          <p:cNvPr id="10" name="Group 9">
            <a:extLst>
              <a:ext uri="{FF2B5EF4-FFF2-40B4-BE49-F238E27FC236}">
                <a16:creationId xmlns:a16="http://schemas.microsoft.com/office/drawing/2014/main" id="{BDDA52E3-E6B0-4AC5-B838-12FB2084C2B4}"/>
              </a:ext>
            </a:extLst>
          </p:cNvPr>
          <p:cNvGrpSpPr/>
          <p:nvPr/>
        </p:nvGrpSpPr>
        <p:grpSpPr>
          <a:xfrm>
            <a:off x="1580047" y="2336335"/>
            <a:ext cx="3871757" cy="3633384"/>
            <a:chOff x="1580047" y="2336335"/>
            <a:chExt cx="3871757" cy="3633384"/>
          </a:xfrm>
        </p:grpSpPr>
        <p:pic>
          <p:nvPicPr>
            <p:cNvPr id="4" name="Picture 3">
              <a:hlinkClick r:id="rId6"/>
              <a:extLst>
                <a:ext uri="{FF2B5EF4-FFF2-40B4-BE49-F238E27FC236}">
                  <a16:creationId xmlns:a16="http://schemas.microsoft.com/office/drawing/2014/main" id="{B6A344C2-6E51-490B-BA94-87CA7F7AAD04}"/>
                </a:ext>
              </a:extLst>
            </p:cNvPr>
            <p:cNvPicPr>
              <a:picLocks noChangeAspect="1"/>
            </p:cNvPicPr>
            <p:nvPr/>
          </p:nvPicPr>
          <p:blipFill>
            <a:blip r:embed="rId7"/>
            <a:stretch>
              <a:fillRect/>
            </a:stretch>
          </p:blipFill>
          <p:spPr>
            <a:xfrm>
              <a:off x="1580047" y="2336335"/>
              <a:ext cx="3871757" cy="3633384"/>
            </a:xfrm>
            <a:prstGeom prst="rect">
              <a:avLst/>
            </a:prstGeom>
          </p:spPr>
        </p:pic>
        <p:pic>
          <p:nvPicPr>
            <p:cNvPr id="9" name="Picture 8" descr="Icon&#10;&#10;Description automatically generated">
              <a:hlinkClick r:id="rId6"/>
              <a:extLst>
                <a:ext uri="{FF2B5EF4-FFF2-40B4-BE49-F238E27FC236}">
                  <a16:creationId xmlns:a16="http://schemas.microsoft.com/office/drawing/2014/main" id="{91576E40-BFEE-4F89-9440-7A7494806C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5925" y="3429000"/>
              <a:ext cx="899534" cy="872548"/>
            </a:xfrm>
            <a:prstGeom prst="rect">
              <a:avLst/>
            </a:prstGeom>
          </p:spPr>
        </p:pic>
      </p:grpSp>
    </p:spTree>
    <p:extLst>
      <p:ext uri="{BB962C8B-B14F-4D97-AF65-F5344CB8AC3E}">
        <p14:creationId xmlns:p14="http://schemas.microsoft.com/office/powerpoint/2010/main" val="1788503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Valik õpiväljundeid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lvl="0"/>
            <a:r>
              <a:rPr lang="et-EE" b="1" dirty="0"/>
              <a:t>Oskab nimetada </a:t>
            </a:r>
            <a:r>
              <a:rPr lang="et-EE" dirty="0"/>
              <a:t>kursusel kasutatud füsioloogiliste mõõdikute </a:t>
            </a:r>
            <a:r>
              <a:rPr lang="et-EE" b="1" dirty="0"/>
              <a:t>põhilisi rakendusi </a:t>
            </a:r>
            <a:r>
              <a:rPr lang="et-EE" dirty="0"/>
              <a:t>nii laboris kui laborist väljaspool</a:t>
            </a:r>
            <a:endParaRPr lang="en-GB" dirty="0"/>
          </a:p>
          <a:p>
            <a:pPr lvl="0"/>
            <a:r>
              <a:rPr lang="et-EE" b="1" dirty="0"/>
              <a:t>Hoomab</a:t>
            </a:r>
            <a:r>
              <a:rPr lang="et-EE" dirty="0"/>
              <a:t> kursusel kasutatud </a:t>
            </a:r>
            <a:r>
              <a:rPr lang="et-EE" b="1" dirty="0"/>
              <a:t>signaalide tõlgendamise konteksti </a:t>
            </a:r>
            <a:r>
              <a:rPr lang="et-EE" dirty="0"/>
              <a:t>ja omab ülevaadet põhilistest signaali </a:t>
            </a:r>
            <a:r>
              <a:rPr lang="et-EE" b="1" dirty="0"/>
              <a:t>kvaliteeti mõjutavatest teguritest</a:t>
            </a:r>
            <a:endParaRPr lang="en-GB" b="1" dirty="0"/>
          </a:p>
          <a:p>
            <a:pPr lvl="0"/>
            <a:r>
              <a:rPr lang="et-EE" dirty="0"/>
              <a:t>Tunneb peamisi </a:t>
            </a:r>
            <a:r>
              <a:rPr lang="et-EE" dirty="0" err="1"/>
              <a:t>PsychoPy</a:t>
            </a:r>
            <a:r>
              <a:rPr lang="et-EE" dirty="0"/>
              <a:t> funktsioone ja </a:t>
            </a:r>
            <a:r>
              <a:rPr lang="et-EE" b="1" dirty="0"/>
              <a:t>oskab iseseisvalt luua psühholoogiliste katsete juhtfaile</a:t>
            </a:r>
            <a:r>
              <a:rPr lang="et-EE" dirty="0"/>
              <a:t> ning hankida infot selle käigus tekkinud probleemide lahendamiseks</a:t>
            </a:r>
            <a:endParaRPr lang="en-GB" dirty="0"/>
          </a:p>
          <a:p>
            <a:pPr lvl="0"/>
            <a:r>
              <a:rPr lang="et-EE" b="1" dirty="0"/>
              <a:t>Õpib hindama </a:t>
            </a:r>
            <a:r>
              <a:rPr lang="et-EE" dirty="0"/>
              <a:t>ja rakendama katse ülesseadmise seisukohalt kriitilisemaid </a:t>
            </a:r>
            <a:r>
              <a:rPr lang="et-EE" b="1" dirty="0"/>
              <a:t>katseseadmete riistvaralisi piiranguid </a:t>
            </a:r>
            <a:r>
              <a:rPr lang="et-EE" dirty="0"/>
              <a:t>ning valdab sellega seonduvat põhilist terminoloogiat </a:t>
            </a:r>
            <a:endParaRPr lang="en-GB" dirty="0"/>
          </a:p>
        </p:txBody>
      </p:sp>
    </p:spTree>
    <p:extLst>
      <p:ext uri="{BB962C8B-B14F-4D97-AF65-F5344CB8AC3E}">
        <p14:creationId xmlns:p14="http://schemas.microsoft.com/office/powerpoint/2010/main" val="4136344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DDDEBA-EE41-4CF8-9F72-6026F60B7AD8}"/>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Vastuste ajastamine</a:t>
            </a:r>
            <a:endParaRPr lang="en-GB" altLang="en-US" sz="5400" dirty="0"/>
          </a:p>
        </p:txBody>
      </p:sp>
      <p:pic>
        <p:nvPicPr>
          <p:cNvPr id="1028" name="Picture 4" descr="Cedrus Lumina LP-LINE | NEUROSPEC Webshop">
            <a:extLst>
              <a:ext uri="{FF2B5EF4-FFF2-40B4-BE49-F238E27FC236}">
                <a16:creationId xmlns:a16="http://schemas.microsoft.com/office/drawing/2014/main" id="{987E72CC-012B-4DC1-AC2B-51B40F60A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312" y="2646530"/>
            <a:ext cx="3456437" cy="30324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indows Standard Keyboard, Computer Keypad, Keyboard, Keyboard PC, Computer  Wired Keyboard, कंप्यूटर कीबोर्ड in Laga Tand, Mumbai , Sunder Marketing |  ID: 8452027688">
            <a:extLst>
              <a:ext uri="{FF2B5EF4-FFF2-40B4-BE49-F238E27FC236}">
                <a16:creationId xmlns:a16="http://schemas.microsoft.com/office/drawing/2014/main" id="{BFFE6AD8-7108-42ED-B492-27C02ADB4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09" y="2446325"/>
            <a:ext cx="6099343" cy="323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329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D8E7D3C-6E06-4C6E-AD3F-E53A4B82CFD9}"/>
              </a:ext>
            </a:extLst>
          </p:cNvPr>
          <p:cNvGrpSpPr/>
          <p:nvPr/>
        </p:nvGrpSpPr>
        <p:grpSpPr>
          <a:xfrm>
            <a:off x="571501" y="709007"/>
            <a:ext cx="10654218" cy="5522699"/>
            <a:chOff x="571501" y="709007"/>
            <a:chExt cx="10654218" cy="5522699"/>
          </a:xfrm>
        </p:grpSpPr>
        <p:sp>
          <p:nvSpPr>
            <p:cNvPr id="2" name="Title 1">
              <a:extLst>
                <a:ext uri="{FF2B5EF4-FFF2-40B4-BE49-F238E27FC236}">
                  <a16:creationId xmlns:a16="http://schemas.microsoft.com/office/drawing/2014/main" id="{2401F791-2C5E-4051-B4FF-F936EAF80B1B}"/>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Valiidsus ja reliaablus</a:t>
              </a:r>
              <a:endParaRPr lang="en-GB" altLang="en-US" sz="5400" dirty="0"/>
            </a:p>
          </p:txBody>
        </p:sp>
        <p:sp>
          <p:nvSpPr>
            <p:cNvPr id="95" name="TextBox 94">
              <a:extLst>
                <a:ext uri="{FF2B5EF4-FFF2-40B4-BE49-F238E27FC236}">
                  <a16:creationId xmlns:a16="http://schemas.microsoft.com/office/drawing/2014/main" id="{0D29D4ED-72CA-4BAC-B470-F2BB6AC9649F}"/>
                </a:ext>
              </a:extLst>
            </p:cNvPr>
            <p:cNvSpPr txBox="1"/>
            <p:nvPr/>
          </p:nvSpPr>
          <p:spPr>
            <a:xfrm>
              <a:off x="1442882" y="5770041"/>
              <a:ext cx="2269083" cy="461665"/>
            </a:xfrm>
            <a:prstGeom prst="rect">
              <a:avLst/>
            </a:prstGeom>
            <a:noFill/>
            <a:ln>
              <a:noFill/>
            </a:ln>
          </p:spPr>
          <p:txBody>
            <a:bodyPr wrap="none" rtlCol="0">
              <a:spAutoFit/>
            </a:bodyPr>
            <a:lstStyle/>
            <a:p>
              <a:r>
                <a:rPr lang="et-EE" sz="2400" b="1" dirty="0">
                  <a:solidFill>
                    <a:srgbClr val="0000D6"/>
                  </a:solidFill>
                  <a:latin typeface="+mj-lt"/>
                </a:rPr>
                <a:t>Valiidsus (tõesus)</a:t>
              </a:r>
            </a:p>
          </p:txBody>
        </p:sp>
        <p:cxnSp>
          <p:nvCxnSpPr>
            <p:cNvPr id="96" name="Straight Arrow Connector 95">
              <a:extLst>
                <a:ext uri="{FF2B5EF4-FFF2-40B4-BE49-F238E27FC236}">
                  <a16:creationId xmlns:a16="http://schemas.microsoft.com/office/drawing/2014/main" id="{50570E35-6CAE-4C12-BBFD-350E1F589C94}"/>
                </a:ext>
              </a:extLst>
            </p:cNvPr>
            <p:cNvCxnSpPr>
              <a:cxnSpLocks/>
            </p:cNvCxnSpPr>
            <p:nvPr/>
          </p:nvCxnSpPr>
          <p:spPr>
            <a:xfrm flipV="1">
              <a:off x="3840413" y="5989976"/>
              <a:ext cx="7385306" cy="37365"/>
            </a:xfrm>
            <a:prstGeom prst="straightConnector1">
              <a:avLst/>
            </a:prstGeom>
            <a:ln w="22225">
              <a:solidFill>
                <a:srgbClr val="0000D6"/>
              </a:solidFill>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623B5A1A-1696-49FF-8A70-69EC901D2B12}"/>
                </a:ext>
              </a:extLst>
            </p:cNvPr>
            <p:cNvCxnSpPr>
              <a:cxnSpLocks/>
            </p:cNvCxnSpPr>
            <p:nvPr/>
          </p:nvCxnSpPr>
          <p:spPr>
            <a:xfrm flipV="1">
              <a:off x="1314433" y="2292987"/>
              <a:ext cx="0" cy="1226044"/>
            </a:xfrm>
            <a:prstGeom prst="straightConnector1">
              <a:avLst/>
            </a:prstGeom>
            <a:ln w="22225">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8" name="TextBox 97">
              <a:extLst>
                <a:ext uri="{FF2B5EF4-FFF2-40B4-BE49-F238E27FC236}">
                  <a16:creationId xmlns:a16="http://schemas.microsoft.com/office/drawing/2014/main" id="{1DCC281B-4F44-4985-A907-81EE88FD6B76}"/>
                </a:ext>
              </a:extLst>
            </p:cNvPr>
            <p:cNvSpPr txBox="1"/>
            <p:nvPr/>
          </p:nvSpPr>
          <p:spPr>
            <a:xfrm rot="16200000">
              <a:off x="46093" y="4539482"/>
              <a:ext cx="2439322" cy="461665"/>
            </a:xfrm>
            <a:prstGeom prst="rect">
              <a:avLst/>
            </a:prstGeom>
            <a:noFill/>
          </p:spPr>
          <p:txBody>
            <a:bodyPr wrap="none" rtlCol="0">
              <a:spAutoFit/>
            </a:bodyPr>
            <a:lstStyle/>
            <a:p>
              <a:r>
                <a:rPr lang="et-EE" sz="2400" b="1" dirty="0">
                  <a:solidFill>
                    <a:srgbClr val="C00000"/>
                  </a:solidFill>
                  <a:latin typeface="+mj-lt"/>
                </a:rPr>
                <a:t>Reliaablus (täpsus)</a:t>
              </a:r>
            </a:p>
          </p:txBody>
        </p:sp>
        <p:sp>
          <p:nvSpPr>
            <p:cNvPr id="6" name="Rectangle 5">
              <a:extLst>
                <a:ext uri="{FF2B5EF4-FFF2-40B4-BE49-F238E27FC236}">
                  <a16:creationId xmlns:a16="http://schemas.microsoft.com/office/drawing/2014/main" id="{05D85DC2-6772-405A-9F9F-7ACC912743DF}"/>
                </a:ext>
              </a:extLst>
            </p:cNvPr>
            <p:cNvSpPr/>
            <p:nvPr/>
          </p:nvSpPr>
          <p:spPr>
            <a:xfrm>
              <a:off x="2035512" y="2934592"/>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698C4564-A938-4FB7-9DFD-011C96A575E3}"/>
                </a:ext>
              </a:extLst>
            </p:cNvPr>
            <p:cNvSpPr/>
            <p:nvPr/>
          </p:nvSpPr>
          <p:spPr>
            <a:xfrm>
              <a:off x="2035512" y="4337080"/>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Rectangle 78">
              <a:extLst>
                <a:ext uri="{FF2B5EF4-FFF2-40B4-BE49-F238E27FC236}">
                  <a16:creationId xmlns:a16="http://schemas.microsoft.com/office/drawing/2014/main" id="{0AF89D10-D875-47A5-9E26-904435D517B8}"/>
                </a:ext>
              </a:extLst>
            </p:cNvPr>
            <p:cNvSpPr/>
            <p:nvPr/>
          </p:nvSpPr>
          <p:spPr>
            <a:xfrm>
              <a:off x="6573155" y="2944614"/>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2A1E49CF-59B4-4DD5-AB36-8570E59D3E89}"/>
                </a:ext>
              </a:extLst>
            </p:cNvPr>
            <p:cNvSpPr/>
            <p:nvPr/>
          </p:nvSpPr>
          <p:spPr>
            <a:xfrm>
              <a:off x="6588866" y="4337080"/>
              <a:ext cx="3956315" cy="862043"/>
            </a:xfrm>
            <a:prstGeom prst="rect">
              <a:avLst/>
            </a:prstGeom>
            <a:solidFill>
              <a:srgbClr val="FFF26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Connector 7">
              <a:extLst>
                <a:ext uri="{FF2B5EF4-FFF2-40B4-BE49-F238E27FC236}">
                  <a16:creationId xmlns:a16="http://schemas.microsoft.com/office/drawing/2014/main" id="{97DB4284-B504-4520-A32F-4C49FE32096A}"/>
                </a:ext>
              </a:extLst>
            </p:cNvPr>
            <p:cNvCxnSpPr/>
            <p:nvPr/>
          </p:nvCxnSpPr>
          <p:spPr>
            <a:xfrm>
              <a:off x="2135799" y="3702635"/>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88185D1-8323-4B62-8901-4653656CC0F9}"/>
                </a:ext>
              </a:extLst>
            </p:cNvPr>
            <p:cNvCxnSpPr/>
            <p:nvPr/>
          </p:nvCxnSpPr>
          <p:spPr>
            <a:xfrm>
              <a:off x="2701417"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9E024D-8226-4759-8623-00178B7A6984}"/>
                </a:ext>
              </a:extLst>
            </p:cNvPr>
            <p:cNvCxnSpPr/>
            <p:nvPr/>
          </p:nvCxnSpPr>
          <p:spPr>
            <a:xfrm>
              <a:off x="3282745"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65AD0C-BA30-4C8B-ABA7-0ADD0201C02B}"/>
                </a:ext>
              </a:extLst>
            </p:cNvPr>
            <p:cNvCxnSpPr/>
            <p:nvPr/>
          </p:nvCxnSpPr>
          <p:spPr>
            <a:xfrm>
              <a:off x="3848363" y="3692633"/>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C6130F-2C1C-47D2-836B-EBC17E316815}"/>
                </a:ext>
              </a:extLst>
            </p:cNvPr>
            <p:cNvCxnSpPr/>
            <p:nvPr/>
          </p:nvCxnSpPr>
          <p:spPr>
            <a:xfrm>
              <a:off x="4437549" y="3702635"/>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960381-A0D1-49FA-95F9-A05190476611}"/>
                </a:ext>
              </a:extLst>
            </p:cNvPr>
            <p:cNvCxnSpPr/>
            <p:nvPr/>
          </p:nvCxnSpPr>
          <p:spPr>
            <a:xfrm>
              <a:off x="5003166"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8F99000-C648-455D-957B-C619FAE41EE3}"/>
                </a:ext>
              </a:extLst>
            </p:cNvPr>
            <p:cNvCxnSpPr/>
            <p:nvPr/>
          </p:nvCxnSpPr>
          <p:spPr>
            <a:xfrm>
              <a:off x="5584495" y="369763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CBB874-D417-47E3-9A5F-C4AC66E5B5FF}"/>
                </a:ext>
              </a:extLst>
            </p:cNvPr>
            <p:cNvCxnSpPr>
              <a:cxnSpLocks/>
            </p:cNvCxnSpPr>
            <p:nvPr/>
          </p:nvCxnSpPr>
          <p:spPr>
            <a:xfrm>
              <a:off x="2796004" y="2757645"/>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EF91207A-7BDE-447D-BCD0-3A511557140D}"/>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3602329" y="2989312"/>
              <a:ext cx="492068"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cxnSp>
          <p:nvCxnSpPr>
            <p:cNvPr id="59" name="Straight Connector 58">
              <a:extLst>
                <a:ext uri="{FF2B5EF4-FFF2-40B4-BE49-F238E27FC236}">
                  <a16:creationId xmlns:a16="http://schemas.microsoft.com/office/drawing/2014/main" id="{FBC5401F-B8C6-4976-AAE0-9E5D2135AC7C}"/>
                </a:ext>
              </a:extLst>
            </p:cNvPr>
            <p:cNvCxnSpPr/>
            <p:nvPr/>
          </p:nvCxnSpPr>
          <p:spPr>
            <a:xfrm>
              <a:off x="2135799"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FB1BA3-02D4-4CB6-B74A-40B3C23CC1FB}"/>
                </a:ext>
              </a:extLst>
            </p:cNvPr>
            <p:cNvCxnSpPr/>
            <p:nvPr/>
          </p:nvCxnSpPr>
          <p:spPr>
            <a:xfrm>
              <a:off x="2701417"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423D674-832A-42BC-ADDE-1CFC9C9E5677}"/>
                </a:ext>
              </a:extLst>
            </p:cNvPr>
            <p:cNvCxnSpPr/>
            <p:nvPr/>
          </p:nvCxnSpPr>
          <p:spPr>
            <a:xfrm>
              <a:off x="3282745"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BF8021-C70A-40F2-A8C9-ABA579E6950F}"/>
                </a:ext>
              </a:extLst>
            </p:cNvPr>
            <p:cNvCxnSpPr/>
            <p:nvPr/>
          </p:nvCxnSpPr>
          <p:spPr>
            <a:xfrm>
              <a:off x="3848363" y="5095121"/>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E48B676-969F-45E8-AB56-02570E599806}"/>
                </a:ext>
              </a:extLst>
            </p:cNvPr>
            <p:cNvCxnSpPr/>
            <p:nvPr/>
          </p:nvCxnSpPr>
          <p:spPr>
            <a:xfrm>
              <a:off x="4437549"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B00F14-1628-4806-95F0-6512DCC39C67}"/>
                </a:ext>
              </a:extLst>
            </p:cNvPr>
            <p:cNvCxnSpPr/>
            <p:nvPr/>
          </p:nvCxnSpPr>
          <p:spPr>
            <a:xfrm>
              <a:off x="5003166"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93F49A5-FAEC-44BE-839B-71A066A06466}"/>
                </a:ext>
              </a:extLst>
            </p:cNvPr>
            <p:cNvCxnSpPr/>
            <p:nvPr/>
          </p:nvCxnSpPr>
          <p:spPr>
            <a:xfrm>
              <a:off x="5584495"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93FC874-F173-4ECF-9C04-EB6B6D3282EC}"/>
                </a:ext>
              </a:extLst>
            </p:cNvPr>
            <p:cNvCxnSpPr>
              <a:cxnSpLocks/>
            </p:cNvCxnSpPr>
            <p:nvPr/>
          </p:nvCxnSpPr>
          <p:spPr>
            <a:xfrm>
              <a:off x="2796004" y="4160133"/>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70" name="Picture 4">
              <a:extLst>
                <a:ext uri="{FF2B5EF4-FFF2-40B4-BE49-F238E27FC236}">
                  <a16:creationId xmlns:a16="http://schemas.microsoft.com/office/drawing/2014/main" id="{772B594F-53C9-46A0-AA4C-39C5B51407CC}"/>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3115490" y="4411557"/>
              <a:ext cx="1463319"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96F61AB2-6887-4094-9B64-6C31D4979F9B}"/>
                </a:ext>
              </a:extLst>
            </p:cNvPr>
            <p:cNvCxnSpPr/>
            <p:nvPr/>
          </p:nvCxnSpPr>
          <p:spPr>
            <a:xfrm>
              <a:off x="6673442" y="3712658"/>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86BFC36-5165-461D-9591-7367FC6344FB}"/>
                </a:ext>
              </a:extLst>
            </p:cNvPr>
            <p:cNvCxnSpPr/>
            <p:nvPr/>
          </p:nvCxnSpPr>
          <p:spPr>
            <a:xfrm>
              <a:off x="7239060"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22AC5A9-A2A4-4565-98C9-8A91B9B5C988}"/>
                </a:ext>
              </a:extLst>
            </p:cNvPr>
            <p:cNvCxnSpPr/>
            <p:nvPr/>
          </p:nvCxnSpPr>
          <p:spPr>
            <a:xfrm>
              <a:off x="7820388"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7AF8E1F-7914-4483-B7C6-F09C5AF2A58E}"/>
                </a:ext>
              </a:extLst>
            </p:cNvPr>
            <p:cNvCxnSpPr/>
            <p:nvPr/>
          </p:nvCxnSpPr>
          <p:spPr>
            <a:xfrm>
              <a:off x="8386006" y="3702655"/>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0262727-D213-4EC3-92A2-2359638E7C74}"/>
                </a:ext>
              </a:extLst>
            </p:cNvPr>
            <p:cNvCxnSpPr/>
            <p:nvPr/>
          </p:nvCxnSpPr>
          <p:spPr>
            <a:xfrm>
              <a:off x="8975192" y="3712658"/>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6799B69-DD69-4600-B0D8-0D176FFEEEFB}"/>
                </a:ext>
              </a:extLst>
            </p:cNvPr>
            <p:cNvCxnSpPr/>
            <p:nvPr/>
          </p:nvCxnSpPr>
          <p:spPr>
            <a:xfrm>
              <a:off x="9540809"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4FE09E9-C1B7-4B68-AD6B-DD89627CF10F}"/>
                </a:ext>
              </a:extLst>
            </p:cNvPr>
            <p:cNvCxnSpPr/>
            <p:nvPr/>
          </p:nvCxnSpPr>
          <p:spPr>
            <a:xfrm>
              <a:off x="10122138" y="3707656"/>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765C16A-2A70-46AF-AA1A-99F9356444C4}"/>
                </a:ext>
              </a:extLst>
            </p:cNvPr>
            <p:cNvCxnSpPr/>
            <p:nvPr/>
          </p:nvCxnSpPr>
          <p:spPr>
            <a:xfrm>
              <a:off x="6689153"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C8BE93-BE91-4C8B-83B0-1144BE37896C}"/>
                </a:ext>
              </a:extLst>
            </p:cNvPr>
            <p:cNvCxnSpPr/>
            <p:nvPr/>
          </p:nvCxnSpPr>
          <p:spPr>
            <a:xfrm>
              <a:off x="7254770"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E020E88-5AB7-4A69-81D2-E81B9C03DA46}"/>
                </a:ext>
              </a:extLst>
            </p:cNvPr>
            <p:cNvCxnSpPr/>
            <p:nvPr/>
          </p:nvCxnSpPr>
          <p:spPr>
            <a:xfrm>
              <a:off x="7836099"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856E76D-A1E1-4C19-B9EA-2EBFFB90A3D9}"/>
                </a:ext>
              </a:extLst>
            </p:cNvPr>
            <p:cNvCxnSpPr/>
            <p:nvPr/>
          </p:nvCxnSpPr>
          <p:spPr>
            <a:xfrm>
              <a:off x="8401717" y="5095121"/>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BDC955F-2C2A-46F8-A079-C37E5C6F4119}"/>
                </a:ext>
              </a:extLst>
            </p:cNvPr>
            <p:cNvCxnSpPr/>
            <p:nvPr/>
          </p:nvCxnSpPr>
          <p:spPr>
            <a:xfrm>
              <a:off x="8990902" y="5105124"/>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DBD9E3-D5C8-4847-A362-DDF3D178738B}"/>
                </a:ext>
              </a:extLst>
            </p:cNvPr>
            <p:cNvCxnSpPr/>
            <p:nvPr/>
          </p:nvCxnSpPr>
          <p:spPr>
            <a:xfrm>
              <a:off x="9556520"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48AE515-E1B2-4CB5-BFB9-410B8BA6BFF7}"/>
                </a:ext>
              </a:extLst>
            </p:cNvPr>
            <p:cNvCxnSpPr/>
            <p:nvPr/>
          </p:nvCxnSpPr>
          <p:spPr>
            <a:xfrm>
              <a:off x="10137849" y="5100122"/>
              <a:ext cx="0" cy="939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4" name="Picture 4">
              <a:extLst>
                <a:ext uri="{FF2B5EF4-FFF2-40B4-BE49-F238E27FC236}">
                  <a16:creationId xmlns:a16="http://schemas.microsoft.com/office/drawing/2014/main" id="{858FC578-4032-4A1D-862C-8FE096FD8EA6}"/>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6616446" y="4458555"/>
              <a:ext cx="1463319"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pic>
          <p:nvPicPr>
            <p:cNvPr id="105" name="Picture 4">
              <a:extLst>
                <a:ext uri="{FF2B5EF4-FFF2-40B4-BE49-F238E27FC236}">
                  <a16:creationId xmlns:a16="http://schemas.microsoft.com/office/drawing/2014/main" id="{ECB0528C-BE02-4672-A7B9-E0B2B4F4D002}"/>
                </a:ext>
              </a:extLst>
            </p:cNvPr>
            <p:cNvPicPr>
              <a:picLocks noChangeAspect="1" noChangeArrowheads="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artisticPaintStrokes intensity="10"/>
                      </a14:imgEffect>
                    </a14:imgLayer>
                  </a14:imgProps>
                </a:ext>
                <a:ext uri="{28A0092B-C50C-407E-A947-70E740481C1C}">
                  <a14:useLocalDpi xmlns:a14="http://schemas.microsoft.com/office/drawing/2010/main" val="0"/>
                </a:ext>
              </a:extLst>
            </a:blip>
            <a:srcRect/>
            <a:stretch>
              <a:fillRect/>
            </a:stretch>
          </p:blipFill>
          <p:spPr bwMode="auto">
            <a:xfrm>
              <a:off x="7087613" y="3062614"/>
              <a:ext cx="492068" cy="619091"/>
            </a:xfrm>
            <a:prstGeom prst="rect">
              <a:avLst/>
            </a:prstGeom>
            <a:noFill/>
            <a:effectLst>
              <a:glow>
                <a:schemeClr val="bg1">
                  <a:alpha val="0"/>
                </a:schemeClr>
              </a:glow>
              <a:outerShdw dist="50800" dir="5400000" sx="1000" sy="1000" algn="ctr" rotWithShape="0">
                <a:srgbClr val="000000">
                  <a:alpha val="43137"/>
                </a:srgbClr>
              </a:outerShdw>
              <a:softEdge rad="0"/>
            </a:effectLst>
            <a:extLst>
              <a:ext uri="{909E8E84-426E-40DD-AFC4-6F175D3DCCD1}">
                <a14:hiddenFill xmlns:a14="http://schemas.microsoft.com/office/drawing/2010/main">
                  <a:solidFill>
                    <a:srgbClr val="FFFFFF"/>
                  </a:solidFill>
                </a14:hiddenFill>
              </a:ext>
            </a:extLst>
          </p:spPr>
        </p:pic>
        <p:cxnSp>
          <p:nvCxnSpPr>
            <p:cNvPr id="80" name="Straight Connector 79">
              <a:extLst>
                <a:ext uri="{FF2B5EF4-FFF2-40B4-BE49-F238E27FC236}">
                  <a16:creationId xmlns:a16="http://schemas.microsoft.com/office/drawing/2014/main" id="{5A92189C-E25F-49B5-ABBE-9F385A10648F}"/>
                </a:ext>
              </a:extLst>
            </p:cNvPr>
            <p:cNvCxnSpPr>
              <a:cxnSpLocks/>
            </p:cNvCxnSpPr>
            <p:nvPr/>
          </p:nvCxnSpPr>
          <p:spPr>
            <a:xfrm>
              <a:off x="7333647" y="2767667"/>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E14E5AC-7CA0-4AFE-A1DC-60C8D9B35228}"/>
                </a:ext>
              </a:extLst>
            </p:cNvPr>
            <p:cNvCxnSpPr>
              <a:cxnSpLocks/>
            </p:cNvCxnSpPr>
            <p:nvPr/>
          </p:nvCxnSpPr>
          <p:spPr>
            <a:xfrm>
              <a:off x="7349358" y="4160133"/>
              <a:ext cx="0" cy="1059015"/>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1E323F8-C993-43FD-A591-EA89509CA801}"/>
                </a:ext>
              </a:extLst>
            </p:cNvPr>
            <p:cNvCxnSpPr>
              <a:cxnSpLocks/>
            </p:cNvCxnSpPr>
            <p:nvPr/>
          </p:nvCxnSpPr>
          <p:spPr>
            <a:xfrm rot="16200000">
              <a:off x="3608397" y="3125119"/>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9AAC680-5C8F-4CA5-B093-4BE1B710D48F}"/>
                </a:ext>
              </a:extLst>
            </p:cNvPr>
            <p:cNvCxnSpPr>
              <a:cxnSpLocks/>
            </p:cNvCxnSpPr>
            <p:nvPr/>
          </p:nvCxnSpPr>
          <p:spPr>
            <a:xfrm rot="16200000">
              <a:off x="3127083" y="3120302"/>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88" name="Straight Connector 7187">
              <a:extLst>
                <a:ext uri="{FF2B5EF4-FFF2-40B4-BE49-F238E27FC236}">
                  <a16:creationId xmlns:a16="http://schemas.microsoft.com/office/drawing/2014/main" id="{620220AA-805D-4ACC-A2E8-12E948A6F31A}"/>
                </a:ext>
              </a:extLst>
            </p:cNvPr>
            <p:cNvCxnSpPr>
              <a:cxnSpLocks/>
            </p:cNvCxnSpPr>
            <p:nvPr/>
          </p:nvCxnSpPr>
          <p:spPr>
            <a:xfrm>
              <a:off x="3642739" y="2849078"/>
              <a:ext cx="451658"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CEB00B42-C904-4A98-AC28-B9FF0B633D5A}"/>
                </a:ext>
              </a:extLst>
            </p:cNvPr>
            <p:cNvCxnSpPr>
              <a:cxnSpLocks/>
            </p:cNvCxnSpPr>
            <p:nvPr/>
          </p:nvCxnSpPr>
          <p:spPr>
            <a:xfrm rot="16200000">
              <a:off x="7089187" y="3204368"/>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ACBB56D-853D-4273-8CFD-0F5E30542AB8}"/>
                </a:ext>
              </a:extLst>
            </p:cNvPr>
            <p:cNvCxnSpPr>
              <a:cxnSpLocks/>
            </p:cNvCxnSpPr>
            <p:nvPr/>
          </p:nvCxnSpPr>
          <p:spPr>
            <a:xfrm rot="16200000">
              <a:off x="6607873" y="3199551"/>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8BD9B72-58FF-4BC8-8D44-1451EA6C1BA8}"/>
                </a:ext>
              </a:extLst>
            </p:cNvPr>
            <p:cNvCxnSpPr>
              <a:cxnSpLocks/>
            </p:cNvCxnSpPr>
            <p:nvPr/>
          </p:nvCxnSpPr>
          <p:spPr>
            <a:xfrm>
              <a:off x="7107818" y="2863368"/>
              <a:ext cx="451658"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38EC8A4-5029-4022-BC81-58259A3B4689}"/>
                </a:ext>
              </a:extLst>
            </p:cNvPr>
            <p:cNvCxnSpPr>
              <a:cxnSpLocks/>
            </p:cNvCxnSpPr>
            <p:nvPr/>
          </p:nvCxnSpPr>
          <p:spPr>
            <a:xfrm rot="16200000">
              <a:off x="4099952" y="4538793"/>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D3E8F61-F463-42C3-880F-2667AD3A8D0A}"/>
                </a:ext>
              </a:extLst>
            </p:cNvPr>
            <p:cNvCxnSpPr>
              <a:cxnSpLocks/>
            </p:cNvCxnSpPr>
            <p:nvPr/>
          </p:nvCxnSpPr>
          <p:spPr>
            <a:xfrm rot="16200000">
              <a:off x="2636633" y="4538793"/>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F15A97-A91B-4624-97B7-184FA3B8E390}"/>
                </a:ext>
              </a:extLst>
            </p:cNvPr>
            <p:cNvCxnSpPr>
              <a:cxnSpLocks/>
            </p:cNvCxnSpPr>
            <p:nvPr/>
          </p:nvCxnSpPr>
          <p:spPr>
            <a:xfrm>
              <a:off x="3170054" y="4266506"/>
              <a:ext cx="1372004"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966E26C-ADB5-423B-A8C9-2EADF6603C82}"/>
                </a:ext>
              </a:extLst>
            </p:cNvPr>
            <p:cNvCxnSpPr>
              <a:cxnSpLocks/>
            </p:cNvCxnSpPr>
            <p:nvPr/>
          </p:nvCxnSpPr>
          <p:spPr>
            <a:xfrm rot="16200000">
              <a:off x="7593765" y="4588489"/>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C34C55F-391C-41E2-820E-94C9BEACEFEF}"/>
                </a:ext>
              </a:extLst>
            </p:cNvPr>
            <p:cNvCxnSpPr>
              <a:cxnSpLocks/>
            </p:cNvCxnSpPr>
            <p:nvPr/>
          </p:nvCxnSpPr>
          <p:spPr>
            <a:xfrm rot="16200000">
              <a:off x="6130446" y="4588489"/>
              <a:ext cx="9720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EBB52C-1677-45A7-9C49-13D56B8D4D42}"/>
                </a:ext>
              </a:extLst>
            </p:cNvPr>
            <p:cNvCxnSpPr>
              <a:cxnSpLocks/>
            </p:cNvCxnSpPr>
            <p:nvPr/>
          </p:nvCxnSpPr>
          <p:spPr>
            <a:xfrm>
              <a:off x="6663867" y="4259046"/>
              <a:ext cx="1372004" cy="0"/>
            </a:xfrm>
            <a:prstGeom prst="line">
              <a:avLst/>
            </a:prstGeom>
            <a:ln w="190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97" name="Straight Arrow Connector 7196">
              <a:extLst>
                <a:ext uri="{FF2B5EF4-FFF2-40B4-BE49-F238E27FC236}">
                  <a16:creationId xmlns:a16="http://schemas.microsoft.com/office/drawing/2014/main" id="{03910528-C84F-4C22-8B8A-16AAD3788F18}"/>
                </a:ext>
              </a:extLst>
            </p:cNvPr>
            <p:cNvCxnSpPr>
              <a:cxnSpLocks/>
            </p:cNvCxnSpPr>
            <p:nvPr/>
          </p:nvCxnSpPr>
          <p:spPr>
            <a:xfrm flipV="1">
              <a:off x="2815377" y="3646932"/>
              <a:ext cx="1012306" cy="6473"/>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7ED2663-E2F9-4DF2-93D3-85B672C69B3F}"/>
                </a:ext>
              </a:extLst>
            </p:cNvPr>
            <p:cNvCxnSpPr>
              <a:cxnSpLocks/>
              <a:endCxn id="7172" idx="2"/>
            </p:cNvCxnSpPr>
            <p:nvPr/>
          </p:nvCxnSpPr>
          <p:spPr>
            <a:xfrm>
              <a:off x="3848363" y="3001839"/>
              <a:ext cx="0" cy="606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31259D1F-13A7-485E-9C4D-6DDFD6E5A14F}"/>
                </a:ext>
              </a:extLst>
            </p:cNvPr>
            <p:cNvCxnSpPr>
              <a:cxnSpLocks/>
            </p:cNvCxnSpPr>
            <p:nvPr/>
          </p:nvCxnSpPr>
          <p:spPr>
            <a:xfrm flipV="1">
              <a:off x="2812245" y="5055257"/>
              <a:ext cx="1012306" cy="6473"/>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63AEBD3-8CAC-4CDA-A3A7-9EDFDE5CCD6E}"/>
                </a:ext>
              </a:extLst>
            </p:cNvPr>
            <p:cNvCxnSpPr>
              <a:cxnSpLocks/>
            </p:cNvCxnSpPr>
            <p:nvPr/>
          </p:nvCxnSpPr>
          <p:spPr>
            <a:xfrm>
              <a:off x="3845231" y="4410164"/>
              <a:ext cx="0" cy="60656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C7D4A95-CE67-45F4-BA82-0EA215294B89}"/>
                </a:ext>
              </a:extLst>
            </p:cNvPr>
            <p:cNvCxnSpPr>
              <a:cxnSpLocks/>
            </p:cNvCxnSpPr>
            <p:nvPr/>
          </p:nvCxnSpPr>
          <p:spPr>
            <a:xfrm>
              <a:off x="7329025" y="2536472"/>
              <a:ext cx="0" cy="164496"/>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B6FF265-D522-4127-8843-6970A92707BC}"/>
                </a:ext>
              </a:extLst>
            </p:cNvPr>
            <p:cNvCxnSpPr>
              <a:cxnSpLocks/>
            </p:cNvCxnSpPr>
            <p:nvPr/>
          </p:nvCxnSpPr>
          <p:spPr>
            <a:xfrm>
              <a:off x="7348105" y="3937993"/>
              <a:ext cx="0" cy="164496"/>
            </a:xfrm>
            <a:prstGeom prst="straightConnector1">
              <a:avLst/>
            </a:prstGeom>
            <a:ln w="19050">
              <a:solidFill>
                <a:srgbClr val="0000D6"/>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ed monitor icon - Free red computer hardware icons">
              <a:extLst>
                <a:ext uri="{FF2B5EF4-FFF2-40B4-BE49-F238E27FC236}">
                  <a16:creationId xmlns:a16="http://schemas.microsoft.com/office/drawing/2014/main" id="{8545BD60-9EB1-40D7-9510-446F280F52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678" y="2260968"/>
              <a:ext cx="476652" cy="4766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72395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DDDEBA-EE41-4CF8-9F72-6026F60B7AD8}"/>
              </a:ext>
            </a:extLst>
          </p:cNvPr>
          <p:cNvSpPr txBox="1">
            <a:spLocks noChangeArrowheads="1"/>
          </p:cNvSpPr>
          <p:nvPr/>
        </p:nvSpPr>
        <p:spPr>
          <a:xfrm>
            <a:off x="838201" y="70900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altLang="en-US" sz="5400" dirty="0"/>
              <a:t>Stiimulite suurused</a:t>
            </a:r>
            <a:endParaRPr lang="en-GB" altLang="en-US" sz="5400" dirty="0"/>
          </a:p>
        </p:txBody>
      </p:sp>
      <p:pic>
        <p:nvPicPr>
          <p:cNvPr id="4" name="Picture 3">
            <a:extLst>
              <a:ext uri="{FF2B5EF4-FFF2-40B4-BE49-F238E27FC236}">
                <a16:creationId xmlns:a16="http://schemas.microsoft.com/office/drawing/2014/main" id="{B24EE8D8-D92F-4C10-8223-112EFAE0D8B9}"/>
              </a:ext>
            </a:extLst>
          </p:cNvPr>
          <p:cNvPicPr>
            <a:picLocks noChangeAspect="1"/>
          </p:cNvPicPr>
          <p:nvPr/>
        </p:nvPicPr>
        <p:blipFill>
          <a:blip r:embed="rId3"/>
          <a:stretch>
            <a:fillRect/>
          </a:stretch>
        </p:blipFill>
        <p:spPr>
          <a:xfrm>
            <a:off x="968828" y="2328082"/>
            <a:ext cx="10254343" cy="2951691"/>
          </a:xfrm>
          <a:prstGeom prst="rect">
            <a:avLst/>
          </a:prstGeom>
        </p:spPr>
      </p:pic>
    </p:spTree>
    <p:extLst>
      <p:ext uri="{BB962C8B-B14F-4D97-AF65-F5344CB8AC3E}">
        <p14:creationId xmlns:p14="http://schemas.microsoft.com/office/powerpoint/2010/main" val="2114246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F714C592-1C96-4FE8-B8C1-020B215B598A}"/>
              </a:ext>
            </a:extLst>
          </p:cNvPr>
          <p:cNvSpPr>
            <a:spLocks noChangeArrowheads="1"/>
          </p:cNvSpPr>
          <p:nvPr/>
        </p:nvSpPr>
        <p:spPr bwMode="auto">
          <a:xfrm>
            <a:off x="986064" y="6182633"/>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Arial" panose="020B0604020202020204" pitchFamily="34" charset="0"/>
                <a:cs typeface="Arial" panose="020B0604020202020204" pitchFamily="34" charset="0"/>
              </a:rPr>
              <a:t>(Duchowski, 2007)</a:t>
            </a:r>
            <a:endParaRPr lang="en-GB" altLang="en-US" sz="1800"/>
          </a:p>
        </p:txBody>
      </p:sp>
      <p:sp>
        <p:nvSpPr>
          <p:cNvPr id="4" name="TextBox 3">
            <a:extLst>
              <a:ext uri="{FF2B5EF4-FFF2-40B4-BE49-F238E27FC236}">
                <a16:creationId xmlns:a16="http://schemas.microsoft.com/office/drawing/2014/main" id="{7D235B14-74E1-4F18-89C4-31D1047D444D}"/>
              </a:ext>
            </a:extLst>
          </p:cNvPr>
          <p:cNvSpPr txBox="1"/>
          <p:nvPr/>
        </p:nvSpPr>
        <p:spPr>
          <a:xfrm>
            <a:off x="5949423" y="1367187"/>
            <a:ext cx="5772727" cy="3108543"/>
          </a:xfrm>
          <a:prstGeom prst="rect">
            <a:avLst/>
          </a:prstGeom>
          <a:noFill/>
        </p:spPr>
        <p:txBody>
          <a:bodyPr wrap="square" rtlCol="0">
            <a:spAutoFit/>
          </a:bodyPr>
          <a:lstStyle/>
          <a:p>
            <a:r>
              <a:rPr lang="et-EE" sz="2800" dirty="0">
                <a:latin typeface="+mj-lt"/>
              </a:rPr>
              <a:t>Pimetähni keskkoht asub nägemisvälja keskkohast horisontaalselt umbes 15</a:t>
            </a:r>
            <a:r>
              <a:rPr lang="et-EE" sz="2800" dirty="0">
                <a:latin typeface="+mj-lt"/>
                <a:cs typeface="Calibri" panose="020F0502020204030204" pitchFamily="34" charset="0"/>
              </a:rPr>
              <a:t>°</a:t>
            </a:r>
            <a:r>
              <a:rPr lang="et-EE" sz="2800" dirty="0">
                <a:latin typeface="+mj-lt"/>
              </a:rPr>
              <a:t> kaugusel</a:t>
            </a:r>
          </a:p>
          <a:p>
            <a:endParaRPr lang="et-EE" sz="2800" dirty="0">
              <a:latin typeface="+mj-lt"/>
            </a:endParaRPr>
          </a:p>
          <a:p>
            <a:r>
              <a:rPr lang="et-EE" sz="2800" dirty="0">
                <a:latin typeface="+mj-lt"/>
              </a:rPr>
              <a:t>Esialgsetele hinnangutel annab selline lähenemine katseisiku kauguse keskeltläbi umbes 2.36 cm täpsusega</a:t>
            </a:r>
          </a:p>
        </p:txBody>
      </p:sp>
      <p:pic>
        <p:nvPicPr>
          <p:cNvPr id="5" name="Picture 4">
            <a:extLst>
              <a:ext uri="{FF2B5EF4-FFF2-40B4-BE49-F238E27FC236}">
                <a16:creationId xmlns:a16="http://schemas.microsoft.com/office/drawing/2014/main" id="{E08F2CE0-EB6C-4454-9C04-982BDECBB6A2}"/>
              </a:ext>
            </a:extLst>
          </p:cNvPr>
          <p:cNvPicPr>
            <a:picLocks noChangeAspect="1"/>
          </p:cNvPicPr>
          <p:nvPr/>
        </p:nvPicPr>
        <p:blipFill rotWithShape="1">
          <a:blip r:embed="rId3"/>
          <a:srcRect l="51545" t="22270" r="2247" b="23421"/>
          <a:stretch/>
        </p:blipFill>
        <p:spPr>
          <a:xfrm>
            <a:off x="6360331" y="4653330"/>
            <a:ext cx="4950909" cy="1674966"/>
          </a:xfrm>
          <a:prstGeom prst="rect">
            <a:avLst/>
          </a:prstGeom>
        </p:spPr>
      </p:pic>
      <p:pic>
        <p:nvPicPr>
          <p:cNvPr id="14" name="Picture 4">
            <a:extLst>
              <a:ext uri="{FF2B5EF4-FFF2-40B4-BE49-F238E27FC236}">
                <a16:creationId xmlns:a16="http://schemas.microsoft.com/office/drawing/2014/main" id="{78034997-920E-4501-9B51-DF8D1C4898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46" t="-870" b="8054"/>
          <a:stretch/>
        </p:blipFill>
        <p:spPr bwMode="auto">
          <a:xfrm>
            <a:off x="187627" y="1367187"/>
            <a:ext cx="5560450" cy="440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5881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D06B53-7095-4F34-B885-E99458D2E60E}"/>
              </a:ext>
            </a:extLst>
          </p:cNvPr>
          <p:cNvPicPr>
            <a:picLocks noChangeAspect="1"/>
          </p:cNvPicPr>
          <p:nvPr/>
        </p:nvPicPr>
        <p:blipFill>
          <a:blip r:embed="rId2"/>
          <a:stretch>
            <a:fillRect/>
          </a:stretch>
        </p:blipFill>
        <p:spPr>
          <a:xfrm>
            <a:off x="603956" y="988290"/>
            <a:ext cx="11463818" cy="3699648"/>
          </a:xfrm>
          <a:prstGeom prst="rect">
            <a:avLst/>
          </a:prstGeom>
        </p:spPr>
      </p:pic>
      <p:pic>
        <p:nvPicPr>
          <p:cNvPr id="5" name="Picture 4">
            <a:extLst>
              <a:ext uri="{FF2B5EF4-FFF2-40B4-BE49-F238E27FC236}">
                <a16:creationId xmlns:a16="http://schemas.microsoft.com/office/drawing/2014/main" id="{C1D6617F-2E96-442D-A194-0CC7D3AC0B0C}"/>
              </a:ext>
            </a:extLst>
          </p:cNvPr>
          <p:cNvPicPr>
            <a:picLocks noChangeAspect="1"/>
          </p:cNvPicPr>
          <p:nvPr/>
        </p:nvPicPr>
        <p:blipFill>
          <a:blip r:embed="rId3"/>
          <a:stretch>
            <a:fillRect/>
          </a:stretch>
        </p:blipFill>
        <p:spPr>
          <a:xfrm>
            <a:off x="2457023" y="3161147"/>
            <a:ext cx="9001151" cy="2535831"/>
          </a:xfrm>
          <a:prstGeom prst="rect">
            <a:avLst/>
          </a:prstGeom>
          <a:solidFill>
            <a:schemeClr val="bg1"/>
          </a:solidFill>
          <a:ln w="76200">
            <a:solidFill>
              <a:schemeClr val="bg1"/>
            </a:solidFill>
          </a:ln>
        </p:spPr>
      </p:pic>
    </p:spTree>
    <p:extLst>
      <p:ext uri="{BB962C8B-B14F-4D97-AF65-F5344CB8AC3E}">
        <p14:creationId xmlns:p14="http://schemas.microsoft.com/office/powerpoint/2010/main" val="1711051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AB5767-CB7B-491B-91D5-3CD4EBF06BE8}"/>
              </a:ext>
            </a:extLst>
          </p:cNvPr>
          <p:cNvPicPr/>
          <p:nvPr/>
        </p:nvPicPr>
        <p:blipFill>
          <a:blip r:embed="rId2"/>
          <a:stretch>
            <a:fillRect/>
          </a:stretch>
        </p:blipFill>
        <p:spPr>
          <a:xfrm>
            <a:off x="1233998" y="738820"/>
            <a:ext cx="4111418" cy="5380360"/>
          </a:xfrm>
          <a:prstGeom prst="rect">
            <a:avLst/>
          </a:prstGeom>
        </p:spPr>
      </p:pic>
      <p:pic>
        <p:nvPicPr>
          <p:cNvPr id="4" name="Picture 3" descr="A picture containing looking, standing, posing, hair&#10;&#10;Description automatically generated">
            <a:extLst>
              <a:ext uri="{FF2B5EF4-FFF2-40B4-BE49-F238E27FC236}">
                <a16:creationId xmlns:a16="http://schemas.microsoft.com/office/drawing/2014/main" id="{D9FEE2BD-BC56-43A6-B02F-8AADDC4AE240}"/>
              </a:ext>
            </a:extLst>
          </p:cNvPr>
          <p:cNvPicPr>
            <a:picLocks noChangeAspect="1"/>
          </p:cNvPicPr>
          <p:nvPr/>
        </p:nvPicPr>
        <p:blipFill rotWithShape="1">
          <a:blip r:embed="rId3">
            <a:extLst>
              <a:ext uri="{28A0092B-C50C-407E-A947-70E740481C1C}">
                <a14:useLocalDpi xmlns:a14="http://schemas.microsoft.com/office/drawing/2010/main" val="0"/>
              </a:ext>
            </a:extLst>
          </a:blip>
          <a:srcRect l="8618" t="9329" r="7922" b="18089"/>
          <a:stretch/>
        </p:blipFill>
        <p:spPr>
          <a:xfrm>
            <a:off x="6306103" y="1802166"/>
            <a:ext cx="4651899" cy="2831977"/>
          </a:xfrm>
          <a:prstGeom prst="rect">
            <a:avLst/>
          </a:prstGeom>
        </p:spPr>
      </p:pic>
      <p:pic>
        <p:nvPicPr>
          <p:cNvPr id="5" name="Picture 4" descr="Icon&#10;&#10;Description automatically generated">
            <a:hlinkClick r:id="rId4"/>
            <a:extLst>
              <a:ext uri="{FF2B5EF4-FFF2-40B4-BE49-F238E27FC236}">
                <a16:creationId xmlns:a16="http://schemas.microsoft.com/office/drawing/2014/main" id="{5DFF45A5-BE4A-40B9-B4C2-CBE0AC3EF1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1591" y="5055892"/>
            <a:ext cx="899534" cy="872548"/>
          </a:xfrm>
          <a:prstGeom prst="rect">
            <a:avLst/>
          </a:prstGeom>
        </p:spPr>
      </p:pic>
    </p:spTree>
    <p:extLst>
      <p:ext uri="{BB962C8B-B14F-4D97-AF65-F5344CB8AC3E}">
        <p14:creationId xmlns:p14="http://schemas.microsoft.com/office/powerpoint/2010/main" val="1513182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75A438-656D-4473-BE71-6A42D97B9FB7}"/>
              </a:ext>
            </a:extLst>
          </p:cNvPr>
          <p:cNvGrpSpPr/>
          <p:nvPr/>
        </p:nvGrpSpPr>
        <p:grpSpPr>
          <a:xfrm>
            <a:off x="812179" y="1346090"/>
            <a:ext cx="10846336" cy="5058744"/>
            <a:chOff x="812179" y="1346090"/>
            <a:chExt cx="10846336" cy="5058744"/>
          </a:xfrm>
        </p:grpSpPr>
        <p:grpSp>
          <p:nvGrpSpPr>
            <p:cNvPr id="28" name="Group 27">
              <a:extLst>
                <a:ext uri="{FF2B5EF4-FFF2-40B4-BE49-F238E27FC236}">
                  <a16:creationId xmlns:a16="http://schemas.microsoft.com/office/drawing/2014/main" id="{670F0E77-27C5-4DAE-B03A-CD3B92E4355D}"/>
                </a:ext>
              </a:extLst>
            </p:cNvPr>
            <p:cNvGrpSpPr/>
            <p:nvPr/>
          </p:nvGrpSpPr>
          <p:grpSpPr>
            <a:xfrm>
              <a:off x="812179" y="2258888"/>
              <a:ext cx="4651443" cy="3496556"/>
              <a:chOff x="812179" y="2258888"/>
              <a:chExt cx="4651443" cy="3496556"/>
            </a:xfrm>
          </p:grpSpPr>
          <p:sp>
            <p:nvSpPr>
              <p:cNvPr id="2" name="Rectangle 1">
                <a:extLst>
                  <a:ext uri="{FF2B5EF4-FFF2-40B4-BE49-F238E27FC236}">
                    <a16:creationId xmlns:a16="http://schemas.microsoft.com/office/drawing/2014/main" id="{20C04AF3-2C49-4385-8C38-AAD01D2B7908}"/>
                  </a:ext>
                </a:extLst>
              </p:cNvPr>
              <p:cNvSpPr/>
              <p:nvPr/>
            </p:nvSpPr>
            <p:spPr>
              <a:xfrm>
                <a:off x="1478269" y="2806427"/>
                <a:ext cx="3301164" cy="2311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TextBox 2">
                <a:extLst>
                  <a:ext uri="{FF2B5EF4-FFF2-40B4-BE49-F238E27FC236}">
                    <a16:creationId xmlns:a16="http://schemas.microsoft.com/office/drawing/2014/main" id="{A5878EA8-18EB-4D57-B28F-F25651523EFC}"/>
                  </a:ext>
                </a:extLst>
              </p:cNvPr>
              <p:cNvSpPr txBox="1"/>
              <p:nvPr/>
            </p:nvSpPr>
            <p:spPr>
              <a:xfrm>
                <a:off x="812179" y="2258888"/>
                <a:ext cx="647989" cy="322750"/>
              </a:xfrm>
              <a:prstGeom prst="rect">
                <a:avLst/>
              </a:prstGeom>
              <a:noFill/>
            </p:spPr>
            <p:txBody>
              <a:bodyPr wrap="none" rtlCol="0">
                <a:spAutoFit/>
              </a:bodyPr>
              <a:lstStyle/>
              <a:p>
                <a:r>
                  <a:rPr lang="et-EE" dirty="0"/>
                  <a:t>(-1,+1)</a:t>
                </a:r>
                <a:endParaRPr lang="en-GB" dirty="0"/>
              </a:p>
            </p:txBody>
          </p:sp>
          <p:sp>
            <p:nvSpPr>
              <p:cNvPr id="5" name="TextBox 4">
                <a:extLst>
                  <a:ext uri="{FF2B5EF4-FFF2-40B4-BE49-F238E27FC236}">
                    <a16:creationId xmlns:a16="http://schemas.microsoft.com/office/drawing/2014/main" id="{A7ED7DE8-F548-42DE-AD5D-D016DA624366}"/>
                  </a:ext>
                </a:extLst>
              </p:cNvPr>
              <p:cNvSpPr txBox="1"/>
              <p:nvPr/>
            </p:nvSpPr>
            <p:spPr>
              <a:xfrm>
                <a:off x="830278" y="5432694"/>
                <a:ext cx="611789" cy="322750"/>
              </a:xfrm>
              <a:prstGeom prst="rect">
                <a:avLst/>
              </a:prstGeom>
              <a:noFill/>
            </p:spPr>
            <p:txBody>
              <a:bodyPr wrap="none" rtlCol="0">
                <a:spAutoFit/>
              </a:bodyPr>
              <a:lstStyle/>
              <a:p>
                <a:r>
                  <a:rPr lang="et-EE" dirty="0"/>
                  <a:t>(-1,-1)</a:t>
                </a:r>
                <a:endParaRPr lang="en-GB" dirty="0"/>
              </a:p>
            </p:txBody>
          </p:sp>
          <p:sp>
            <p:nvSpPr>
              <p:cNvPr id="6" name="TextBox 5">
                <a:extLst>
                  <a:ext uri="{FF2B5EF4-FFF2-40B4-BE49-F238E27FC236}">
                    <a16:creationId xmlns:a16="http://schemas.microsoft.com/office/drawing/2014/main" id="{292FBBF1-E2B7-49A8-8DE1-990EE1F6DE7C}"/>
                  </a:ext>
                </a:extLst>
              </p:cNvPr>
              <p:cNvSpPr txBox="1"/>
              <p:nvPr/>
            </p:nvSpPr>
            <p:spPr>
              <a:xfrm>
                <a:off x="4815633" y="5423660"/>
                <a:ext cx="647989" cy="322750"/>
              </a:xfrm>
              <a:prstGeom prst="rect">
                <a:avLst/>
              </a:prstGeom>
              <a:noFill/>
            </p:spPr>
            <p:txBody>
              <a:bodyPr wrap="none" rtlCol="0">
                <a:spAutoFit/>
              </a:bodyPr>
              <a:lstStyle/>
              <a:p>
                <a:r>
                  <a:rPr lang="et-EE" dirty="0"/>
                  <a:t>(+1,-1)</a:t>
                </a:r>
                <a:endParaRPr lang="en-GB" dirty="0"/>
              </a:p>
            </p:txBody>
          </p:sp>
          <p:sp>
            <p:nvSpPr>
              <p:cNvPr id="7" name="TextBox 6">
                <a:extLst>
                  <a:ext uri="{FF2B5EF4-FFF2-40B4-BE49-F238E27FC236}">
                    <a16:creationId xmlns:a16="http://schemas.microsoft.com/office/drawing/2014/main" id="{ADF1A293-F35B-4ACC-B395-3D5D07D5263F}"/>
                  </a:ext>
                </a:extLst>
              </p:cNvPr>
              <p:cNvSpPr txBox="1"/>
              <p:nvPr/>
            </p:nvSpPr>
            <p:spPr>
              <a:xfrm>
                <a:off x="4779433" y="2258888"/>
                <a:ext cx="684189" cy="322750"/>
              </a:xfrm>
              <a:prstGeom prst="rect">
                <a:avLst/>
              </a:prstGeom>
              <a:noFill/>
            </p:spPr>
            <p:txBody>
              <a:bodyPr wrap="none" rtlCol="0">
                <a:spAutoFit/>
              </a:bodyPr>
              <a:lstStyle/>
              <a:p>
                <a:r>
                  <a:rPr lang="et-EE" dirty="0"/>
                  <a:t>(+1,+1)</a:t>
                </a:r>
                <a:endParaRPr lang="en-GB" dirty="0"/>
              </a:p>
            </p:txBody>
          </p:sp>
          <p:sp>
            <p:nvSpPr>
              <p:cNvPr id="23" name="TextBox 22">
                <a:extLst>
                  <a:ext uri="{FF2B5EF4-FFF2-40B4-BE49-F238E27FC236}">
                    <a16:creationId xmlns:a16="http://schemas.microsoft.com/office/drawing/2014/main" id="{740EC2A1-953D-4DC4-8683-59BB88098444}"/>
                  </a:ext>
                </a:extLst>
              </p:cNvPr>
              <p:cNvSpPr txBox="1"/>
              <p:nvPr/>
            </p:nvSpPr>
            <p:spPr>
              <a:xfrm>
                <a:off x="2820112" y="3777559"/>
                <a:ext cx="617477" cy="369332"/>
              </a:xfrm>
              <a:prstGeom prst="rect">
                <a:avLst/>
              </a:prstGeom>
              <a:noFill/>
            </p:spPr>
            <p:txBody>
              <a:bodyPr wrap="none" rtlCol="0">
                <a:spAutoFit/>
              </a:bodyPr>
              <a:lstStyle/>
              <a:p>
                <a:r>
                  <a:rPr lang="et-EE" dirty="0">
                    <a:solidFill>
                      <a:schemeClr val="bg1"/>
                    </a:solidFill>
                  </a:rPr>
                  <a:t>(0,0)</a:t>
                </a:r>
                <a:endParaRPr lang="en-GB" dirty="0">
                  <a:solidFill>
                    <a:schemeClr val="bg1"/>
                  </a:solidFill>
                </a:endParaRPr>
              </a:p>
            </p:txBody>
          </p:sp>
        </p:grpSp>
        <p:grpSp>
          <p:nvGrpSpPr>
            <p:cNvPr id="29" name="Group 28">
              <a:extLst>
                <a:ext uri="{FF2B5EF4-FFF2-40B4-BE49-F238E27FC236}">
                  <a16:creationId xmlns:a16="http://schemas.microsoft.com/office/drawing/2014/main" id="{85AFBB1C-F31A-42E7-8495-6C1EB210C896}"/>
                </a:ext>
              </a:extLst>
            </p:cNvPr>
            <p:cNvGrpSpPr/>
            <p:nvPr/>
          </p:nvGrpSpPr>
          <p:grpSpPr>
            <a:xfrm>
              <a:off x="6236070" y="1346090"/>
              <a:ext cx="5422445" cy="5058744"/>
              <a:chOff x="6236070" y="1346090"/>
              <a:chExt cx="5422445" cy="5058744"/>
            </a:xfrm>
          </p:grpSpPr>
          <p:sp>
            <p:nvSpPr>
              <p:cNvPr id="11" name="Rectangle 10">
                <a:extLst>
                  <a:ext uri="{FF2B5EF4-FFF2-40B4-BE49-F238E27FC236}">
                    <a16:creationId xmlns:a16="http://schemas.microsoft.com/office/drawing/2014/main" id="{A017B51D-9B1B-42AF-B3F4-0CFB10C2EF2D}"/>
                  </a:ext>
                </a:extLst>
              </p:cNvPr>
              <p:cNvSpPr/>
              <p:nvPr/>
            </p:nvSpPr>
            <p:spPr>
              <a:xfrm>
                <a:off x="7169342" y="2806427"/>
                <a:ext cx="3301164" cy="231159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2" name="TextBox 11">
                <a:extLst>
                  <a:ext uri="{FF2B5EF4-FFF2-40B4-BE49-F238E27FC236}">
                    <a16:creationId xmlns:a16="http://schemas.microsoft.com/office/drawing/2014/main" id="{26938096-2FE0-40B3-8435-AE6D2C19D5A1}"/>
                  </a:ext>
                </a:extLst>
              </p:cNvPr>
              <p:cNvSpPr txBox="1"/>
              <p:nvPr/>
            </p:nvSpPr>
            <p:spPr>
              <a:xfrm>
                <a:off x="6248083" y="2258888"/>
                <a:ext cx="978153" cy="369332"/>
              </a:xfrm>
              <a:prstGeom prst="rect">
                <a:avLst/>
              </a:prstGeom>
              <a:noFill/>
            </p:spPr>
            <p:txBody>
              <a:bodyPr wrap="none" rtlCol="0">
                <a:spAutoFit/>
              </a:bodyPr>
              <a:lstStyle/>
              <a:p>
                <a:r>
                  <a:rPr lang="et-EE" dirty="0"/>
                  <a:t>(-X,</a:t>
                </a:r>
                <a:r>
                  <a:rPr lang="et-EE" b="1" dirty="0">
                    <a:solidFill>
                      <a:srgbClr val="FF9900"/>
                    </a:solidFill>
                  </a:rPr>
                  <a:t>+0.5</a:t>
                </a:r>
                <a:r>
                  <a:rPr lang="et-EE" dirty="0"/>
                  <a:t>)</a:t>
                </a:r>
                <a:endParaRPr lang="en-GB" dirty="0"/>
              </a:p>
            </p:txBody>
          </p:sp>
          <p:sp>
            <p:nvSpPr>
              <p:cNvPr id="13" name="TextBox 12">
                <a:extLst>
                  <a:ext uri="{FF2B5EF4-FFF2-40B4-BE49-F238E27FC236}">
                    <a16:creationId xmlns:a16="http://schemas.microsoft.com/office/drawing/2014/main" id="{F165DEEA-CDAB-467E-B99F-6A2D5D0F25E5}"/>
                  </a:ext>
                </a:extLst>
              </p:cNvPr>
              <p:cNvSpPr txBox="1"/>
              <p:nvPr/>
            </p:nvSpPr>
            <p:spPr>
              <a:xfrm>
                <a:off x="6236070" y="5432695"/>
                <a:ext cx="933269" cy="369332"/>
              </a:xfrm>
              <a:prstGeom prst="rect">
                <a:avLst/>
              </a:prstGeom>
              <a:noFill/>
            </p:spPr>
            <p:txBody>
              <a:bodyPr wrap="none" rtlCol="0">
                <a:spAutoFit/>
              </a:bodyPr>
              <a:lstStyle/>
              <a:p>
                <a:r>
                  <a:rPr lang="et-EE" dirty="0"/>
                  <a:t>(-X,</a:t>
                </a:r>
                <a:r>
                  <a:rPr lang="et-EE" b="1" dirty="0">
                    <a:solidFill>
                      <a:srgbClr val="FF9900"/>
                    </a:solidFill>
                  </a:rPr>
                  <a:t>-0.5</a:t>
                </a:r>
                <a:r>
                  <a:rPr lang="et-EE" dirty="0"/>
                  <a:t>)</a:t>
                </a:r>
                <a:endParaRPr lang="en-GB" dirty="0"/>
              </a:p>
            </p:txBody>
          </p:sp>
          <p:sp>
            <p:nvSpPr>
              <p:cNvPr id="14" name="TextBox 13">
                <a:extLst>
                  <a:ext uri="{FF2B5EF4-FFF2-40B4-BE49-F238E27FC236}">
                    <a16:creationId xmlns:a16="http://schemas.microsoft.com/office/drawing/2014/main" id="{D0987895-263E-488E-8668-A539AC7D5440}"/>
                  </a:ext>
                </a:extLst>
              </p:cNvPr>
              <p:cNvSpPr txBox="1"/>
              <p:nvPr/>
            </p:nvSpPr>
            <p:spPr>
              <a:xfrm>
                <a:off x="10605630" y="5457607"/>
                <a:ext cx="984565" cy="369332"/>
              </a:xfrm>
              <a:prstGeom prst="rect">
                <a:avLst/>
              </a:prstGeom>
              <a:noFill/>
            </p:spPr>
            <p:txBody>
              <a:bodyPr wrap="none" rtlCol="0">
                <a:spAutoFit/>
              </a:bodyPr>
              <a:lstStyle/>
              <a:p>
                <a:r>
                  <a:rPr lang="et-EE" dirty="0"/>
                  <a:t>(+X,</a:t>
                </a:r>
                <a:r>
                  <a:rPr lang="et-EE" b="1" dirty="0">
                    <a:solidFill>
                      <a:srgbClr val="FF9900"/>
                    </a:solidFill>
                  </a:rPr>
                  <a:t>-0.5</a:t>
                </a:r>
                <a:r>
                  <a:rPr lang="et-EE" dirty="0"/>
                  <a:t>)</a:t>
                </a:r>
                <a:endParaRPr lang="en-GB" dirty="0"/>
              </a:p>
            </p:txBody>
          </p:sp>
          <p:sp>
            <p:nvSpPr>
              <p:cNvPr id="15" name="TextBox 14">
                <a:extLst>
                  <a:ext uri="{FF2B5EF4-FFF2-40B4-BE49-F238E27FC236}">
                    <a16:creationId xmlns:a16="http://schemas.microsoft.com/office/drawing/2014/main" id="{258CB540-D4E7-4D4D-B846-09BAEC8A009A}"/>
                  </a:ext>
                </a:extLst>
              </p:cNvPr>
              <p:cNvSpPr txBox="1"/>
              <p:nvPr/>
            </p:nvSpPr>
            <p:spPr>
              <a:xfrm>
                <a:off x="10550261" y="2258888"/>
                <a:ext cx="1023037" cy="369332"/>
              </a:xfrm>
              <a:prstGeom prst="rect">
                <a:avLst/>
              </a:prstGeom>
              <a:noFill/>
            </p:spPr>
            <p:txBody>
              <a:bodyPr wrap="none" rtlCol="0">
                <a:spAutoFit/>
              </a:bodyPr>
              <a:lstStyle/>
              <a:p>
                <a:r>
                  <a:rPr lang="et-EE" dirty="0"/>
                  <a:t>(+X,</a:t>
                </a:r>
                <a:r>
                  <a:rPr lang="et-EE" b="1" dirty="0">
                    <a:solidFill>
                      <a:srgbClr val="FF9900"/>
                    </a:solidFill>
                  </a:rPr>
                  <a:t>+0.5</a:t>
                </a:r>
                <a:r>
                  <a:rPr lang="et-EE" dirty="0"/>
                  <a:t>)</a:t>
                </a:r>
                <a:endParaRPr lang="en-GB" dirty="0"/>
              </a:p>
            </p:txBody>
          </p:sp>
          <p:cxnSp>
            <p:nvCxnSpPr>
              <p:cNvPr id="19" name="Straight Connector 18">
                <a:extLst>
                  <a:ext uri="{FF2B5EF4-FFF2-40B4-BE49-F238E27FC236}">
                    <a16:creationId xmlns:a16="http://schemas.microsoft.com/office/drawing/2014/main" id="{B3CEC1E6-7159-46B2-98F0-4870FE986547}"/>
                  </a:ext>
                </a:extLst>
              </p:cNvPr>
              <p:cNvCxnSpPr>
                <a:cxnSpLocks/>
              </p:cNvCxnSpPr>
              <p:nvPr/>
            </p:nvCxnSpPr>
            <p:spPr>
              <a:xfrm rot="5400000">
                <a:off x="8839263" y="1697823"/>
                <a:ext cx="0" cy="2311598"/>
              </a:xfrm>
              <a:prstGeom prst="line">
                <a:avLst/>
              </a:prstGeom>
              <a:ln w="101600">
                <a:solidFill>
                  <a:srgbClr val="0000D6"/>
                </a:solidFill>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987810C7-73AD-4861-AE13-BA00EF589B7F}"/>
                  </a:ext>
                </a:extLst>
              </p:cNvPr>
              <p:cNvSpPr/>
              <p:nvPr/>
            </p:nvSpPr>
            <p:spPr>
              <a:xfrm>
                <a:off x="10700657" y="2806427"/>
                <a:ext cx="642257" cy="231159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C289A98C-18FF-4F62-ACBC-DD8D55479660}"/>
                  </a:ext>
                </a:extLst>
              </p:cNvPr>
              <p:cNvSpPr txBox="1"/>
              <p:nvPr/>
            </p:nvSpPr>
            <p:spPr>
              <a:xfrm>
                <a:off x="11473784" y="3731393"/>
                <a:ext cx="184731" cy="461665"/>
              </a:xfrm>
              <a:prstGeom prst="rect">
                <a:avLst/>
              </a:prstGeom>
              <a:noFill/>
            </p:spPr>
            <p:txBody>
              <a:bodyPr wrap="square" rtlCol="0">
                <a:spAutoFit/>
              </a:bodyPr>
              <a:lstStyle/>
              <a:p>
                <a:r>
                  <a:rPr lang="et-EE" sz="2400" b="1" dirty="0"/>
                  <a:t>1</a:t>
                </a:r>
                <a:endParaRPr lang="en-GB" sz="2400" b="1" dirty="0"/>
              </a:p>
            </p:txBody>
          </p:sp>
          <p:sp>
            <p:nvSpPr>
              <p:cNvPr id="22" name="Right Brace 21">
                <a:extLst>
                  <a:ext uri="{FF2B5EF4-FFF2-40B4-BE49-F238E27FC236}">
                    <a16:creationId xmlns:a16="http://schemas.microsoft.com/office/drawing/2014/main" id="{AE07BF49-B03C-4B1F-8E82-8F5858A59A1E}"/>
                  </a:ext>
                </a:extLst>
              </p:cNvPr>
              <p:cNvSpPr/>
              <p:nvPr/>
            </p:nvSpPr>
            <p:spPr>
              <a:xfrm rot="16200000">
                <a:off x="8539906" y="1151292"/>
                <a:ext cx="642257" cy="231159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TextBox 20">
                <a:extLst>
                  <a:ext uri="{FF2B5EF4-FFF2-40B4-BE49-F238E27FC236}">
                    <a16:creationId xmlns:a16="http://schemas.microsoft.com/office/drawing/2014/main" id="{ECE1632D-2A3A-419C-AF88-6206382968C3}"/>
                  </a:ext>
                </a:extLst>
              </p:cNvPr>
              <p:cNvSpPr txBox="1"/>
              <p:nvPr/>
            </p:nvSpPr>
            <p:spPr>
              <a:xfrm>
                <a:off x="8719457" y="1698171"/>
                <a:ext cx="184731" cy="369332"/>
              </a:xfrm>
              <a:prstGeom prst="rect">
                <a:avLst/>
              </a:prstGeom>
              <a:noFill/>
            </p:spPr>
            <p:txBody>
              <a:bodyPr wrap="none" rtlCol="0">
                <a:spAutoFit/>
              </a:bodyPr>
              <a:lstStyle/>
              <a:p>
                <a:endParaRPr lang="en-GB" dirty="0"/>
              </a:p>
            </p:txBody>
          </p:sp>
          <p:sp>
            <p:nvSpPr>
              <p:cNvPr id="24" name="TextBox 23">
                <a:extLst>
                  <a:ext uri="{FF2B5EF4-FFF2-40B4-BE49-F238E27FC236}">
                    <a16:creationId xmlns:a16="http://schemas.microsoft.com/office/drawing/2014/main" id="{02829855-AD3B-4807-AAC5-95CF51D9EB34}"/>
                  </a:ext>
                </a:extLst>
              </p:cNvPr>
              <p:cNvSpPr txBox="1"/>
              <p:nvPr/>
            </p:nvSpPr>
            <p:spPr>
              <a:xfrm>
                <a:off x="8697685" y="1346090"/>
                <a:ext cx="184731" cy="461665"/>
              </a:xfrm>
              <a:prstGeom prst="rect">
                <a:avLst/>
              </a:prstGeom>
              <a:noFill/>
            </p:spPr>
            <p:txBody>
              <a:bodyPr wrap="square" rtlCol="0">
                <a:spAutoFit/>
              </a:bodyPr>
              <a:lstStyle/>
              <a:p>
                <a:r>
                  <a:rPr lang="et-EE" sz="2400" b="1" dirty="0"/>
                  <a:t>1</a:t>
                </a:r>
                <a:endParaRPr lang="en-GB" sz="2400" b="1" dirty="0"/>
              </a:p>
            </p:txBody>
          </p:sp>
          <p:sp>
            <p:nvSpPr>
              <p:cNvPr id="26" name="TextBox 25">
                <a:extLst>
                  <a:ext uri="{FF2B5EF4-FFF2-40B4-BE49-F238E27FC236}">
                    <a16:creationId xmlns:a16="http://schemas.microsoft.com/office/drawing/2014/main" id="{C1ACCA81-0486-4B09-9F7F-C844821B314A}"/>
                  </a:ext>
                </a:extLst>
              </p:cNvPr>
              <p:cNvSpPr txBox="1"/>
              <p:nvPr/>
            </p:nvSpPr>
            <p:spPr>
              <a:xfrm>
                <a:off x="8511185" y="3777559"/>
                <a:ext cx="617477" cy="369332"/>
              </a:xfrm>
              <a:prstGeom prst="rect">
                <a:avLst/>
              </a:prstGeom>
              <a:noFill/>
            </p:spPr>
            <p:txBody>
              <a:bodyPr wrap="none" rtlCol="0">
                <a:spAutoFit/>
              </a:bodyPr>
              <a:lstStyle/>
              <a:p>
                <a:r>
                  <a:rPr lang="et-EE" dirty="0">
                    <a:solidFill>
                      <a:schemeClr val="bg1"/>
                    </a:solidFill>
                  </a:rPr>
                  <a:t>(0,0)</a:t>
                </a:r>
                <a:endParaRPr lang="en-GB" dirty="0">
                  <a:solidFill>
                    <a:schemeClr val="bg1"/>
                  </a:solidFill>
                </a:endParaRPr>
              </a:p>
            </p:txBody>
          </p:sp>
          <p:sp>
            <p:nvSpPr>
              <p:cNvPr id="27" name="Right Brace 26">
                <a:extLst>
                  <a:ext uri="{FF2B5EF4-FFF2-40B4-BE49-F238E27FC236}">
                    <a16:creationId xmlns:a16="http://schemas.microsoft.com/office/drawing/2014/main" id="{327486B9-ED52-4A24-BED6-71EFE19CCCE5}"/>
                  </a:ext>
                </a:extLst>
              </p:cNvPr>
              <p:cNvSpPr/>
              <p:nvPr/>
            </p:nvSpPr>
            <p:spPr>
              <a:xfrm rot="5400000">
                <a:off x="8498793" y="3782113"/>
                <a:ext cx="642257" cy="330116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extBox 24">
                <a:extLst>
                  <a:ext uri="{FF2B5EF4-FFF2-40B4-BE49-F238E27FC236}">
                    <a16:creationId xmlns:a16="http://schemas.microsoft.com/office/drawing/2014/main" id="{DDB6F179-ABEC-46F7-AE9A-7B741779911A}"/>
                  </a:ext>
                </a:extLst>
              </p:cNvPr>
              <p:cNvSpPr txBox="1"/>
              <p:nvPr/>
            </p:nvSpPr>
            <p:spPr>
              <a:xfrm>
                <a:off x="8518502" y="5943169"/>
                <a:ext cx="641522" cy="461665"/>
              </a:xfrm>
              <a:prstGeom prst="rect">
                <a:avLst/>
              </a:prstGeom>
              <a:noFill/>
            </p:spPr>
            <p:txBody>
              <a:bodyPr wrap="none" rtlCol="0">
                <a:spAutoFit/>
              </a:bodyPr>
              <a:lstStyle/>
              <a:p>
                <a:r>
                  <a:rPr lang="et-EE" sz="2400" b="1" dirty="0"/>
                  <a:t>Y+?</a:t>
                </a:r>
                <a:endParaRPr lang="en-GB" b="1" dirty="0"/>
              </a:p>
            </p:txBody>
          </p:sp>
        </p:grpSp>
      </p:grpSp>
    </p:spTree>
    <p:extLst>
      <p:ext uri="{BB962C8B-B14F-4D97-AF65-F5344CB8AC3E}">
        <p14:creationId xmlns:p14="http://schemas.microsoft.com/office/powerpoint/2010/main" val="699861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347C84-2C77-454E-A683-902365A31F24}"/>
              </a:ext>
            </a:extLst>
          </p:cNvPr>
          <p:cNvSpPr/>
          <p:nvPr/>
        </p:nvSpPr>
        <p:spPr>
          <a:xfrm>
            <a:off x="863601" y="426255"/>
            <a:ext cx="10083800" cy="721736"/>
          </a:xfrm>
          <a:prstGeom prst="rect">
            <a:avLst/>
          </a:prstGeom>
        </p:spPr>
        <p:txBody>
          <a:bodyPr wrap="square">
            <a:spAutoFit/>
          </a:bodyPr>
          <a:lstStyle/>
          <a:p>
            <a:pPr lvl="0" algn="ctr">
              <a:lnSpc>
                <a:spcPct val="107000"/>
              </a:lnSpc>
              <a:spcAft>
                <a:spcPts val="800"/>
              </a:spcAft>
            </a:pPr>
            <a:r>
              <a:rPr lang="et-EE" sz="4000" b="1" dirty="0">
                <a:latin typeface="+mj-lt"/>
                <a:ea typeface="Calibri" panose="020F0502020204030204" pitchFamily="34" charset="0"/>
                <a:cs typeface="Arial" panose="020B0604020202020204" pitchFamily="34" charset="0"/>
              </a:rPr>
              <a:t>Pavlovia</a:t>
            </a:r>
            <a:endParaRPr lang="et-EE" sz="4000" dirty="0">
              <a:effectLst/>
              <a:latin typeface="+mj-lt"/>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46988E03-AC52-4BB6-8642-31B1762ED45A}"/>
              </a:ext>
            </a:extLst>
          </p:cNvPr>
          <p:cNvSpPr txBox="1"/>
          <p:nvPr/>
        </p:nvSpPr>
        <p:spPr>
          <a:xfrm>
            <a:off x="1295399" y="1654629"/>
            <a:ext cx="10319657" cy="1938992"/>
          </a:xfrm>
          <a:prstGeom prst="rect">
            <a:avLst/>
          </a:prstGeom>
          <a:noFill/>
        </p:spPr>
        <p:txBody>
          <a:bodyPr wrap="square" rtlCol="0">
            <a:spAutoFit/>
          </a:bodyPr>
          <a:lstStyle/>
          <a:p>
            <a:r>
              <a:rPr lang="et-EE" sz="2400" dirty="0">
                <a:latin typeface="+mj-lt"/>
              </a:rPr>
              <a:t>Ka praegu pole veel katse päris valmis Pavloviasse laadimiseks. Järgmiseks tuleks meil sisestada JavaScripti aknasse meie poolt eelnevalt sisestatud </a:t>
            </a:r>
            <a:r>
              <a:rPr lang="et-EE" sz="2400" dirty="0" err="1">
                <a:latin typeface="+mj-lt"/>
              </a:rPr>
              <a:t>Pythoni</a:t>
            </a:r>
            <a:r>
              <a:rPr lang="et-EE" sz="2400" dirty="0">
                <a:latin typeface="+mj-lt"/>
              </a:rPr>
              <a:t> süntaksile (</a:t>
            </a:r>
            <a:r>
              <a:rPr lang="et-EE" sz="2400" b="1" dirty="0" err="1">
                <a:latin typeface="+mj-lt"/>
              </a:rPr>
              <a:t>rnd</a:t>
            </a:r>
            <a:r>
              <a:rPr lang="en-GB" sz="2400" b="1" dirty="0" err="1">
                <a:latin typeface="+mj-lt"/>
              </a:rPr>
              <a:t>isi</a:t>
            </a:r>
            <a:r>
              <a:rPr lang="et-EE" sz="2400" b="1" dirty="0">
                <a:latin typeface="+mj-lt"/>
              </a:rPr>
              <a:t> = </a:t>
            </a:r>
            <a:r>
              <a:rPr lang="et-EE" sz="2400" b="1" dirty="0" err="1">
                <a:latin typeface="+mj-lt"/>
              </a:rPr>
              <a:t>random</a:t>
            </a:r>
            <a:r>
              <a:rPr lang="et-EE" sz="2400" b="1" dirty="0">
                <a:latin typeface="+mj-lt"/>
              </a:rPr>
              <a:t>()</a:t>
            </a:r>
            <a:r>
              <a:rPr lang="et-EE" sz="2400" dirty="0">
                <a:latin typeface="+mj-lt"/>
              </a:rPr>
              <a:t>) vastav JavaScripti süntaks (</a:t>
            </a:r>
            <a:r>
              <a:rPr lang="et-EE" sz="2400" b="1" dirty="0" err="1">
                <a:latin typeface="+mj-lt"/>
              </a:rPr>
              <a:t>rnd</a:t>
            </a:r>
            <a:r>
              <a:rPr lang="en-GB" sz="2400" b="1" dirty="0" err="1">
                <a:latin typeface="+mj-lt"/>
              </a:rPr>
              <a:t>isi</a:t>
            </a:r>
            <a:r>
              <a:rPr lang="et-EE" sz="2400" b="1" dirty="0">
                <a:latin typeface="+mj-lt"/>
              </a:rPr>
              <a:t> = </a:t>
            </a:r>
            <a:r>
              <a:rPr lang="et-EE" sz="2400" b="1" dirty="0" err="1">
                <a:latin typeface="+mj-lt"/>
              </a:rPr>
              <a:t>Math.random</a:t>
            </a:r>
            <a:r>
              <a:rPr lang="et-EE" sz="2400" b="1" dirty="0">
                <a:latin typeface="+mj-lt"/>
              </a:rPr>
              <a:t>;</a:t>
            </a:r>
            <a:r>
              <a:rPr lang="et-EE" sz="2400" dirty="0">
                <a:latin typeface="+mj-lt"/>
              </a:rPr>
              <a:t>). Levinud tõlked PsychoPy koodile leiad </a:t>
            </a:r>
            <a:r>
              <a:rPr lang="et-EE" sz="2400" dirty="0">
                <a:latin typeface="+mj-lt"/>
                <a:hlinkClick r:id="rId3"/>
              </a:rPr>
              <a:t>sellelt leheküljelt</a:t>
            </a:r>
            <a:r>
              <a:rPr lang="et-EE" sz="2400" dirty="0">
                <a:latin typeface="+mj-lt"/>
              </a:rPr>
              <a:t> (</a:t>
            </a:r>
            <a:r>
              <a:rPr lang="et-EE" sz="2400" i="1" dirty="0">
                <a:latin typeface="+mj-lt"/>
              </a:rPr>
              <a:t>PsychoPy </a:t>
            </a:r>
            <a:r>
              <a:rPr lang="et-EE" sz="2400" i="1" dirty="0" err="1">
                <a:latin typeface="+mj-lt"/>
              </a:rPr>
              <a:t>Python</a:t>
            </a:r>
            <a:r>
              <a:rPr lang="et-EE" sz="2400" i="1" dirty="0">
                <a:latin typeface="+mj-lt"/>
              </a:rPr>
              <a:t> </a:t>
            </a:r>
            <a:r>
              <a:rPr lang="et-EE" sz="2400" i="1" dirty="0" err="1">
                <a:latin typeface="+mj-lt"/>
              </a:rPr>
              <a:t>to</a:t>
            </a:r>
            <a:r>
              <a:rPr lang="et-EE" sz="2400" i="1" dirty="0">
                <a:latin typeface="+mj-lt"/>
              </a:rPr>
              <a:t> JavaScript </a:t>
            </a:r>
            <a:r>
              <a:rPr lang="et-EE" sz="2400" i="1" dirty="0" err="1">
                <a:latin typeface="+mj-lt"/>
              </a:rPr>
              <a:t>crib</a:t>
            </a:r>
            <a:r>
              <a:rPr lang="et-EE" sz="2400" i="1" dirty="0">
                <a:latin typeface="+mj-lt"/>
              </a:rPr>
              <a:t> </a:t>
            </a:r>
            <a:r>
              <a:rPr lang="et-EE" sz="2400" i="1" dirty="0" err="1">
                <a:latin typeface="+mj-lt"/>
              </a:rPr>
              <a:t>sheet</a:t>
            </a:r>
            <a:r>
              <a:rPr lang="et-EE" sz="2400" dirty="0">
                <a:latin typeface="+mj-lt"/>
              </a:rPr>
              <a:t>).</a:t>
            </a:r>
          </a:p>
        </p:txBody>
      </p:sp>
      <p:pic>
        <p:nvPicPr>
          <p:cNvPr id="6" name="Picture 5">
            <a:extLst>
              <a:ext uri="{FF2B5EF4-FFF2-40B4-BE49-F238E27FC236}">
                <a16:creationId xmlns:a16="http://schemas.microsoft.com/office/drawing/2014/main" id="{10F95B6F-A95E-4810-B58D-8BA0F150AC43}"/>
              </a:ext>
            </a:extLst>
          </p:cNvPr>
          <p:cNvPicPr>
            <a:picLocks noChangeAspect="1"/>
          </p:cNvPicPr>
          <p:nvPr/>
        </p:nvPicPr>
        <p:blipFill>
          <a:blip r:embed="rId4"/>
          <a:stretch>
            <a:fillRect/>
          </a:stretch>
        </p:blipFill>
        <p:spPr>
          <a:xfrm>
            <a:off x="1661493" y="3892837"/>
            <a:ext cx="8869013" cy="2381582"/>
          </a:xfrm>
          <a:prstGeom prst="rect">
            <a:avLst/>
          </a:prstGeom>
        </p:spPr>
      </p:pic>
    </p:spTree>
    <p:extLst>
      <p:ext uri="{BB962C8B-B14F-4D97-AF65-F5344CB8AC3E}">
        <p14:creationId xmlns:p14="http://schemas.microsoft.com/office/powerpoint/2010/main" val="3884974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E1EBE-63BE-47EE-AABD-0381CC607964}"/>
              </a:ext>
            </a:extLst>
          </p:cNvPr>
          <p:cNvSpPr/>
          <p:nvPr/>
        </p:nvSpPr>
        <p:spPr>
          <a:xfrm>
            <a:off x="1750644" y="681746"/>
            <a:ext cx="8956433" cy="5670527"/>
          </a:xfrm>
          <a:prstGeom prst="rect">
            <a:avLst/>
          </a:prstGeom>
        </p:spPr>
        <p:txBody>
          <a:bodyPr wrap="square">
            <a:spAutoFit/>
          </a:bodyPr>
          <a:lstStyle/>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Sissejuhatus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Esimene eksperiment</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		Silmaliigutuste rakendamine laboris</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Monitoride seadistama, silma-andurite valiidsus ja reliaablus, 		dünaamiliselt muutuvad stiimulid ja OKN juhtfail</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Pavlovia keskkond ja veebikatsete läbiviimine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Veebikatse programmeerimine ja üleslaadimine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Lihasaktiivsuse ja südameaktiivsuse mõõtmine</a:t>
            </a:r>
            <a:r>
              <a:rPr lang="et-EE" dirty="0">
                <a:latin typeface="Calibri" panose="020F0502020204030204" pitchFamily="34" charset="0"/>
                <a:ea typeface="Calibri" panose="020F0502020204030204" pitchFamily="34" charset="0"/>
                <a:cs typeface="Arial" panose="020B0604020202020204" pitchFamily="34" charset="0"/>
              </a:rPr>
              <a:t> </a:t>
            </a: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Südame- ja lihasaktiivsuse mõõtmine, ehmatuse silmapilgutus 			(demo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afektiivsete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stiimulitega)</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Elektroentsefalograafia (EEG) rakendamine laboris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Põhilised müraallikad</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EEG rakendamine väljaspool laborit</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P300 demo, motoorse ettekujutamise demo</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Muud füsioloogilised mõõdikud</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Posneri katse programmeerimine </a:t>
            </a:r>
            <a:endParaRPr lang="en-GB" dirty="0">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DEB789-3B41-4910-A781-745C72C2D4AA}"/>
              </a:ext>
            </a:extLst>
          </p:cNvPr>
          <p:cNvSpPr/>
          <p:nvPr/>
        </p:nvSpPr>
        <p:spPr>
          <a:xfrm>
            <a:off x="1750643" y="3160536"/>
            <a:ext cx="8956433" cy="102353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6785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ADCCF-CBCF-42B2-9304-5C78B1119519}"/>
              </a:ext>
            </a:extLst>
          </p:cNvPr>
          <p:cNvPicPr>
            <a:picLocks noChangeAspect="1"/>
          </p:cNvPicPr>
          <p:nvPr/>
        </p:nvPicPr>
        <p:blipFill>
          <a:blip r:embed="rId2"/>
          <a:stretch>
            <a:fillRect/>
          </a:stretch>
        </p:blipFill>
        <p:spPr>
          <a:xfrm>
            <a:off x="1507191" y="0"/>
            <a:ext cx="9177618" cy="6858000"/>
          </a:xfrm>
          <a:prstGeom prst="rect">
            <a:avLst/>
          </a:prstGeom>
        </p:spPr>
      </p:pic>
    </p:spTree>
    <p:extLst>
      <p:ext uri="{BB962C8B-B14F-4D97-AF65-F5344CB8AC3E}">
        <p14:creationId xmlns:p14="http://schemas.microsoft.com/office/powerpoint/2010/main" val="932146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0A86-4D27-42C7-9310-DD7FDD9F4EAF}"/>
              </a:ext>
            </a:extLst>
          </p:cNvPr>
          <p:cNvSpPr>
            <a:spLocks noGrp="1"/>
          </p:cNvSpPr>
          <p:nvPr>
            <p:ph type="title"/>
          </p:nvPr>
        </p:nvSpPr>
        <p:spPr/>
        <p:txBody>
          <a:bodyPr/>
          <a:lstStyle/>
          <a:p>
            <a:r>
              <a:rPr lang="et-EE" dirty="0"/>
              <a:t>Kursuse hinde kujunemine</a:t>
            </a:r>
            <a:endParaRPr lang="en-GB" dirty="0"/>
          </a:p>
        </p:txBody>
      </p:sp>
      <p:sp>
        <p:nvSpPr>
          <p:cNvPr id="3" name="Content Placeholder 2">
            <a:extLst>
              <a:ext uri="{FF2B5EF4-FFF2-40B4-BE49-F238E27FC236}">
                <a16:creationId xmlns:a16="http://schemas.microsoft.com/office/drawing/2014/main" id="{60559E7A-5310-4F51-95FF-9409F8DE60B3}"/>
              </a:ext>
            </a:extLst>
          </p:cNvPr>
          <p:cNvSpPr>
            <a:spLocks noGrp="1"/>
          </p:cNvSpPr>
          <p:nvPr>
            <p:ph idx="1"/>
          </p:nvPr>
        </p:nvSpPr>
        <p:spPr/>
        <p:txBody>
          <a:bodyPr/>
          <a:lstStyle/>
          <a:p>
            <a:pPr marL="0" indent="0">
              <a:buNone/>
            </a:pPr>
            <a:r>
              <a:rPr lang="et-EE" dirty="0"/>
              <a:t>Kursus oli mitteeristava hindamisega ja positiivse tulemuse saamiseks pidi:</a:t>
            </a:r>
          </a:p>
          <a:p>
            <a:endParaRPr lang="et-EE" dirty="0"/>
          </a:p>
          <a:p>
            <a:pPr marL="0" indent="0">
              <a:buNone/>
            </a:pPr>
            <a:r>
              <a:rPr lang="et-EE" dirty="0"/>
              <a:t>1) Jooksvate tööde sooritus ≥ 80%</a:t>
            </a:r>
          </a:p>
          <a:p>
            <a:pPr marL="0" indent="0">
              <a:buNone/>
            </a:pPr>
            <a:r>
              <a:rPr lang="et-EE" dirty="0"/>
              <a:t>2) Positiivselt sooritatud ettekanne</a:t>
            </a:r>
          </a:p>
          <a:p>
            <a:pPr marL="0" indent="0">
              <a:buNone/>
            </a:pPr>
            <a:endParaRPr lang="et-EE" dirty="0"/>
          </a:p>
          <a:p>
            <a:pPr marL="0" indent="0">
              <a:buNone/>
            </a:pPr>
            <a:r>
              <a:rPr lang="et-EE" dirty="0"/>
              <a:t>Mõjuval põhjusel sai suuremas mahus võlgnevusi likvideerida ka eksamiga. </a:t>
            </a:r>
          </a:p>
          <a:p>
            <a:pPr marL="0" indent="0">
              <a:buNone/>
            </a:pPr>
            <a:endParaRPr lang="et-EE" dirty="0"/>
          </a:p>
          <a:p>
            <a:pPr marL="0" indent="0">
              <a:buNone/>
            </a:pPr>
            <a:endParaRPr lang="et-EE" dirty="0"/>
          </a:p>
          <a:p>
            <a:pPr marL="0" indent="0">
              <a:buNone/>
            </a:pPr>
            <a:endParaRPr lang="et-EE" dirty="0"/>
          </a:p>
          <a:p>
            <a:pPr marL="0" indent="0">
              <a:buNone/>
            </a:pPr>
            <a:endParaRPr lang="et-EE" dirty="0"/>
          </a:p>
        </p:txBody>
      </p:sp>
    </p:spTree>
    <p:extLst>
      <p:ext uri="{BB962C8B-B14F-4D97-AF65-F5344CB8AC3E}">
        <p14:creationId xmlns:p14="http://schemas.microsoft.com/office/powerpoint/2010/main" val="3549711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A0313-A9F9-4FE9-ADA0-2D8D8FECC315}"/>
              </a:ext>
            </a:extLst>
          </p:cNvPr>
          <p:cNvPicPr>
            <a:picLocks noChangeAspect="1"/>
          </p:cNvPicPr>
          <p:nvPr/>
        </p:nvPicPr>
        <p:blipFill>
          <a:blip r:embed="rId2"/>
          <a:stretch>
            <a:fillRect/>
          </a:stretch>
        </p:blipFill>
        <p:spPr>
          <a:xfrm>
            <a:off x="1875836" y="232916"/>
            <a:ext cx="8440328" cy="6392167"/>
          </a:xfrm>
          <a:prstGeom prst="rect">
            <a:avLst/>
          </a:prstGeom>
        </p:spPr>
      </p:pic>
    </p:spTree>
    <p:extLst>
      <p:ext uri="{BB962C8B-B14F-4D97-AF65-F5344CB8AC3E}">
        <p14:creationId xmlns:p14="http://schemas.microsoft.com/office/powerpoint/2010/main" val="653574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A58C9A-DDC9-4C04-8AFC-00063E8743C0}"/>
              </a:ext>
            </a:extLst>
          </p:cNvPr>
          <p:cNvPicPr>
            <a:picLocks noChangeAspect="1"/>
          </p:cNvPicPr>
          <p:nvPr/>
        </p:nvPicPr>
        <p:blipFill>
          <a:blip r:embed="rId2"/>
          <a:stretch>
            <a:fillRect/>
          </a:stretch>
        </p:blipFill>
        <p:spPr>
          <a:xfrm>
            <a:off x="1913941" y="304364"/>
            <a:ext cx="8364117" cy="6249272"/>
          </a:xfrm>
          <a:prstGeom prst="rect">
            <a:avLst/>
          </a:prstGeom>
        </p:spPr>
      </p:pic>
    </p:spTree>
    <p:extLst>
      <p:ext uri="{BB962C8B-B14F-4D97-AF65-F5344CB8AC3E}">
        <p14:creationId xmlns:p14="http://schemas.microsoft.com/office/powerpoint/2010/main" val="1905553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3491E9-19B6-44CC-BBD1-B7BA356161B9}"/>
              </a:ext>
            </a:extLst>
          </p:cNvPr>
          <p:cNvPicPr>
            <a:picLocks noChangeAspect="1"/>
          </p:cNvPicPr>
          <p:nvPr/>
        </p:nvPicPr>
        <p:blipFill>
          <a:blip r:embed="rId2"/>
          <a:stretch>
            <a:fillRect/>
          </a:stretch>
        </p:blipFill>
        <p:spPr>
          <a:xfrm>
            <a:off x="1937757" y="328180"/>
            <a:ext cx="8316486" cy="6201640"/>
          </a:xfrm>
          <a:prstGeom prst="rect">
            <a:avLst/>
          </a:prstGeom>
        </p:spPr>
      </p:pic>
    </p:spTree>
    <p:extLst>
      <p:ext uri="{BB962C8B-B14F-4D97-AF65-F5344CB8AC3E}">
        <p14:creationId xmlns:p14="http://schemas.microsoft.com/office/powerpoint/2010/main" val="372402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03F1E5-F78A-45D1-9C87-599CB4309077}"/>
              </a:ext>
            </a:extLst>
          </p:cNvPr>
          <p:cNvPicPr>
            <a:picLocks noChangeAspect="1"/>
          </p:cNvPicPr>
          <p:nvPr/>
        </p:nvPicPr>
        <p:blipFill>
          <a:blip r:embed="rId2"/>
          <a:stretch>
            <a:fillRect/>
          </a:stretch>
        </p:blipFill>
        <p:spPr>
          <a:xfrm>
            <a:off x="1928231" y="294837"/>
            <a:ext cx="8335538" cy="6268325"/>
          </a:xfrm>
          <a:prstGeom prst="rect">
            <a:avLst/>
          </a:prstGeom>
        </p:spPr>
      </p:pic>
    </p:spTree>
    <p:extLst>
      <p:ext uri="{BB962C8B-B14F-4D97-AF65-F5344CB8AC3E}">
        <p14:creationId xmlns:p14="http://schemas.microsoft.com/office/powerpoint/2010/main" val="29804961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427768-6FF6-43CA-BC85-7F2C1B6B53BB}"/>
              </a:ext>
            </a:extLst>
          </p:cNvPr>
          <p:cNvPicPr>
            <a:picLocks noChangeAspect="1"/>
          </p:cNvPicPr>
          <p:nvPr/>
        </p:nvPicPr>
        <p:blipFill>
          <a:blip r:embed="rId2"/>
          <a:stretch>
            <a:fillRect/>
          </a:stretch>
        </p:blipFill>
        <p:spPr>
          <a:xfrm>
            <a:off x="1909178" y="290074"/>
            <a:ext cx="8373644" cy="6277851"/>
          </a:xfrm>
          <a:prstGeom prst="rect">
            <a:avLst/>
          </a:prstGeom>
        </p:spPr>
      </p:pic>
    </p:spTree>
    <p:extLst>
      <p:ext uri="{BB962C8B-B14F-4D97-AF65-F5344CB8AC3E}">
        <p14:creationId xmlns:p14="http://schemas.microsoft.com/office/powerpoint/2010/main" val="2177257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3CF6E7-6A28-4BEF-ADA5-15F5425E19B7}"/>
              </a:ext>
            </a:extLst>
          </p:cNvPr>
          <p:cNvPicPr>
            <a:picLocks noChangeAspect="1"/>
          </p:cNvPicPr>
          <p:nvPr/>
        </p:nvPicPr>
        <p:blipFill>
          <a:blip r:embed="rId2"/>
          <a:stretch>
            <a:fillRect/>
          </a:stretch>
        </p:blipFill>
        <p:spPr>
          <a:xfrm>
            <a:off x="1899652" y="299601"/>
            <a:ext cx="8392696" cy="6258798"/>
          </a:xfrm>
          <a:prstGeom prst="rect">
            <a:avLst/>
          </a:prstGeom>
        </p:spPr>
      </p:pic>
    </p:spTree>
    <p:extLst>
      <p:ext uri="{BB962C8B-B14F-4D97-AF65-F5344CB8AC3E}">
        <p14:creationId xmlns:p14="http://schemas.microsoft.com/office/powerpoint/2010/main" val="1985201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8B790B-C668-4AAF-AC66-E3E3B5E9C487}"/>
              </a:ext>
            </a:extLst>
          </p:cNvPr>
          <p:cNvPicPr>
            <a:picLocks noChangeAspect="1"/>
          </p:cNvPicPr>
          <p:nvPr/>
        </p:nvPicPr>
        <p:blipFill>
          <a:blip r:embed="rId2"/>
          <a:stretch>
            <a:fillRect/>
          </a:stretch>
        </p:blipFill>
        <p:spPr>
          <a:xfrm>
            <a:off x="1923467" y="285311"/>
            <a:ext cx="8345065" cy="6287377"/>
          </a:xfrm>
          <a:prstGeom prst="rect">
            <a:avLst/>
          </a:prstGeom>
        </p:spPr>
      </p:pic>
    </p:spTree>
    <p:extLst>
      <p:ext uri="{BB962C8B-B14F-4D97-AF65-F5344CB8AC3E}">
        <p14:creationId xmlns:p14="http://schemas.microsoft.com/office/powerpoint/2010/main" val="4010656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5A7494-D43F-45F0-BED6-B6806A058BF5}"/>
              </a:ext>
            </a:extLst>
          </p:cNvPr>
          <p:cNvPicPr>
            <a:picLocks noChangeAspect="1"/>
          </p:cNvPicPr>
          <p:nvPr/>
        </p:nvPicPr>
        <p:blipFill>
          <a:blip r:embed="rId2"/>
          <a:stretch>
            <a:fillRect/>
          </a:stretch>
        </p:blipFill>
        <p:spPr>
          <a:xfrm>
            <a:off x="1861546" y="294837"/>
            <a:ext cx="8468907" cy="6268325"/>
          </a:xfrm>
          <a:prstGeom prst="rect">
            <a:avLst/>
          </a:prstGeom>
        </p:spPr>
      </p:pic>
    </p:spTree>
    <p:extLst>
      <p:ext uri="{BB962C8B-B14F-4D97-AF65-F5344CB8AC3E}">
        <p14:creationId xmlns:p14="http://schemas.microsoft.com/office/powerpoint/2010/main" val="2574555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2CCC40-872D-47B3-B19C-4FF2ED6B53AD}"/>
              </a:ext>
            </a:extLst>
          </p:cNvPr>
          <p:cNvPicPr>
            <a:picLocks noChangeAspect="1"/>
          </p:cNvPicPr>
          <p:nvPr/>
        </p:nvPicPr>
        <p:blipFill>
          <a:blip r:embed="rId2"/>
          <a:stretch>
            <a:fillRect/>
          </a:stretch>
        </p:blipFill>
        <p:spPr>
          <a:xfrm>
            <a:off x="1928231" y="304364"/>
            <a:ext cx="8335538" cy="6249272"/>
          </a:xfrm>
          <a:prstGeom prst="rect">
            <a:avLst/>
          </a:prstGeom>
        </p:spPr>
      </p:pic>
    </p:spTree>
    <p:extLst>
      <p:ext uri="{BB962C8B-B14F-4D97-AF65-F5344CB8AC3E}">
        <p14:creationId xmlns:p14="http://schemas.microsoft.com/office/powerpoint/2010/main" val="266027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0FCE68-F882-424A-81B7-175B81DE28D3}"/>
              </a:ext>
            </a:extLst>
          </p:cNvPr>
          <p:cNvPicPr>
            <a:picLocks noChangeAspect="1"/>
          </p:cNvPicPr>
          <p:nvPr/>
        </p:nvPicPr>
        <p:blipFill>
          <a:blip r:embed="rId2"/>
          <a:stretch>
            <a:fillRect/>
          </a:stretch>
        </p:blipFill>
        <p:spPr>
          <a:xfrm>
            <a:off x="695967" y="1711992"/>
            <a:ext cx="10500820" cy="4145060"/>
          </a:xfrm>
          <a:prstGeom prst="rect">
            <a:avLst/>
          </a:prstGeom>
        </p:spPr>
      </p:pic>
      <p:pic>
        <p:nvPicPr>
          <p:cNvPr id="11" name="Picture 10">
            <a:extLst>
              <a:ext uri="{FF2B5EF4-FFF2-40B4-BE49-F238E27FC236}">
                <a16:creationId xmlns:a16="http://schemas.microsoft.com/office/drawing/2014/main" id="{5F166B17-C72C-4256-851A-FA5E9110F513}"/>
              </a:ext>
            </a:extLst>
          </p:cNvPr>
          <p:cNvPicPr>
            <a:picLocks noChangeAspect="1"/>
          </p:cNvPicPr>
          <p:nvPr/>
        </p:nvPicPr>
        <p:blipFill>
          <a:blip r:embed="rId3"/>
          <a:stretch>
            <a:fillRect/>
          </a:stretch>
        </p:blipFill>
        <p:spPr>
          <a:xfrm>
            <a:off x="197203" y="659396"/>
            <a:ext cx="4957159" cy="1566840"/>
          </a:xfrm>
          <a:prstGeom prst="rect">
            <a:avLst/>
          </a:prstGeom>
        </p:spPr>
      </p:pic>
    </p:spTree>
    <p:extLst>
      <p:ext uri="{BB962C8B-B14F-4D97-AF65-F5344CB8AC3E}">
        <p14:creationId xmlns:p14="http://schemas.microsoft.com/office/powerpoint/2010/main" val="281114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0A86-4D27-42C7-9310-DD7FDD9F4EAF}"/>
              </a:ext>
            </a:extLst>
          </p:cNvPr>
          <p:cNvSpPr>
            <a:spLocks noGrp="1"/>
          </p:cNvSpPr>
          <p:nvPr>
            <p:ph type="title"/>
          </p:nvPr>
        </p:nvSpPr>
        <p:spPr/>
        <p:txBody>
          <a:bodyPr/>
          <a:lstStyle/>
          <a:p>
            <a:r>
              <a:rPr lang="et-EE" dirty="0"/>
              <a:t>Miks mitte eristav hindamine?</a:t>
            </a:r>
            <a:endParaRPr lang="en-GB" dirty="0"/>
          </a:p>
        </p:txBody>
      </p:sp>
      <p:sp>
        <p:nvSpPr>
          <p:cNvPr id="3" name="Content Placeholder 2">
            <a:extLst>
              <a:ext uri="{FF2B5EF4-FFF2-40B4-BE49-F238E27FC236}">
                <a16:creationId xmlns:a16="http://schemas.microsoft.com/office/drawing/2014/main" id="{60559E7A-5310-4F51-95FF-9409F8DE60B3}"/>
              </a:ext>
            </a:extLst>
          </p:cNvPr>
          <p:cNvSpPr>
            <a:spLocks noGrp="1"/>
          </p:cNvSpPr>
          <p:nvPr>
            <p:ph idx="1"/>
          </p:nvPr>
        </p:nvSpPr>
        <p:spPr/>
        <p:txBody>
          <a:bodyPr>
            <a:normAutofit/>
          </a:bodyPr>
          <a:lstStyle/>
          <a:p>
            <a:pPr marL="0" indent="0">
              <a:buNone/>
            </a:pPr>
            <a:r>
              <a:rPr lang="et-EE" dirty="0"/>
              <a:t>Soovisime vähendada osalejate hindamisega seotud ärevust ja meelitada kursusele ka neid, kes nõrgema tulemuse hirmus jätaksid muidu ehk mittekohustuslikule (ja ehk isegi huvipakkuvale) kursusele registreerimata</a:t>
            </a:r>
            <a:r>
              <a:rPr lang="en-GB" dirty="0"/>
              <a:t>.</a:t>
            </a:r>
            <a:endParaRPr lang="et-EE" dirty="0"/>
          </a:p>
          <a:p>
            <a:pPr marL="0" indent="0">
              <a:buNone/>
            </a:pPr>
            <a:endParaRPr lang="et-EE" dirty="0"/>
          </a:p>
          <a:p>
            <a:pPr marL="0" indent="0">
              <a:buNone/>
            </a:pPr>
            <a:r>
              <a:rPr lang="et-EE" dirty="0"/>
              <a:t>Soovisime luua keskkonna, kus osaleja saaks keskenduda enam enda arengule ja vähem enda positsioonile teiste õppijatega võrreldes</a:t>
            </a:r>
            <a:r>
              <a:rPr lang="en-GB" dirty="0"/>
              <a:t>.</a:t>
            </a:r>
            <a:endParaRPr lang="et-EE" dirty="0"/>
          </a:p>
          <a:p>
            <a:pPr marL="0" indent="0">
              <a:buNone/>
            </a:pPr>
            <a:endParaRPr lang="et-EE" dirty="0"/>
          </a:p>
          <a:p>
            <a:pPr marL="0" indent="0">
              <a:buNone/>
            </a:pPr>
            <a:endParaRPr lang="et-EE" dirty="0"/>
          </a:p>
          <a:p>
            <a:pPr marL="0" indent="0">
              <a:buNone/>
            </a:pPr>
            <a:endParaRPr lang="et-EE" dirty="0"/>
          </a:p>
          <a:p>
            <a:pPr marL="0" indent="0">
              <a:buNone/>
            </a:pPr>
            <a:endParaRPr lang="et-EE" dirty="0"/>
          </a:p>
          <a:p>
            <a:pPr marL="0" indent="0">
              <a:buNone/>
            </a:pPr>
            <a:endParaRPr lang="et-EE" dirty="0"/>
          </a:p>
          <a:p>
            <a:pPr marL="0" indent="0">
              <a:buNone/>
            </a:pPr>
            <a:endParaRPr lang="et-EE" dirty="0"/>
          </a:p>
          <a:p>
            <a:pPr marL="0" indent="0">
              <a:buNone/>
            </a:pPr>
            <a:endParaRPr lang="et-EE" dirty="0"/>
          </a:p>
        </p:txBody>
      </p:sp>
    </p:spTree>
    <p:extLst>
      <p:ext uri="{BB962C8B-B14F-4D97-AF65-F5344CB8AC3E}">
        <p14:creationId xmlns:p14="http://schemas.microsoft.com/office/powerpoint/2010/main" val="2922586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12C790-BAEA-4E63-BFDC-512280DAEC83}"/>
              </a:ext>
            </a:extLst>
          </p:cNvPr>
          <p:cNvPicPr>
            <a:picLocks noChangeAspect="1"/>
          </p:cNvPicPr>
          <p:nvPr/>
        </p:nvPicPr>
        <p:blipFill>
          <a:blip r:embed="rId2"/>
          <a:stretch>
            <a:fillRect/>
          </a:stretch>
        </p:blipFill>
        <p:spPr>
          <a:xfrm>
            <a:off x="277613" y="273056"/>
            <a:ext cx="9069066" cy="4058216"/>
          </a:xfrm>
          <a:prstGeom prst="rect">
            <a:avLst/>
          </a:prstGeom>
        </p:spPr>
      </p:pic>
      <p:grpSp>
        <p:nvGrpSpPr>
          <p:cNvPr id="7" name="Group 6">
            <a:extLst>
              <a:ext uri="{FF2B5EF4-FFF2-40B4-BE49-F238E27FC236}">
                <a16:creationId xmlns:a16="http://schemas.microsoft.com/office/drawing/2014/main" id="{C4265471-791F-477B-9741-96245DA43CA7}"/>
              </a:ext>
            </a:extLst>
          </p:cNvPr>
          <p:cNvGrpSpPr/>
          <p:nvPr/>
        </p:nvGrpSpPr>
        <p:grpSpPr>
          <a:xfrm>
            <a:off x="4682836" y="2937164"/>
            <a:ext cx="6604000" cy="3768436"/>
            <a:chOff x="4682836" y="2937164"/>
            <a:chExt cx="6604000" cy="3768436"/>
          </a:xfrm>
        </p:grpSpPr>
        <p:sp>
          <p:nvSpPr>
            <p:cNvPr id="6" name="Rectangle 5">
              <a:extLst>
                <a:ext uri="{FF2B5EF4-FFF2-40B4-BE49-F238E27FC236}">
                  <a16:creationId xmlns:a16="http://schemas.microsoft.com/office/drawing/2014/main" id="{69544A64-FE9F-4FF9-80C7-8660A9021764}"/>
                </a:ext>
              </a:extLst>
            </p:cNvPr>
            <p:cNvSpPr/>
            <p:nvPr/>
          </p:nvSpPr>
          <p:spPr>
            <a:xfrm>
              <a:off x="4682836" y="2937164"/>
              <a:ext cx="6604000" cy="3768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EFF88E4A-6AC4-40FE-8074-C1E219C74D90}"/>
                </a:ext>
              </a:extLst>
            </p:cNvPr>
            <p:cNvPicPr>
              <a:picLocks noChangeAspect="1"/>
            </p:cNvPicPr>
            <p:nvPr/>
          </p:nvPicPr>
          <p:blipFill>
            <a:blip r:embed="rId3"/>
            <a:stretch>
              <a:fillRect/>
            </a:stretch>
          </p:blipFill>
          <p:spPr>
            <a:xfrm>
              <a:off x="4862817" y="3071091"/>
              <a:ext cx="6244038" cy="3500581"/>
            </a:xfrm>
            <a:prstGeom prst="rect">
              <a:avLst/>
            </a:prstGeom>
          </p:spPr>
        </p:pic>
      </p:grpSp>
    </p:spTree>
    <p:extLst>
      <p:ext uri="{BB962C8B-B14F-4D97-AF65-F5344CB8AC3E}">
        <p14:creationId xmlns:p14="http://schemas.microsoft.com/office/powerpoint/2010/main" val="2514696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BB5FB2-5029-4483-9084-B9515D0DE575}"/>
              </a:ext>
            </a:extLst>
          </p:cNvPr>
          <p:cNvPicPr>
            <a:picLocks noChangeAspect="1"/>
          </p:cNvPicPr>
          <p:nvPr/>
        </p:nvPicPr>
        <p:blipFill>
          <a:blip r:embed="rId2"/>
          <a:stretch>
            <a:fillRect/>
          </a:stretch>
        </p:blipFill>
        <p:spPr>
          <a:xfrm>
            <a:off x="1059747" y="636128"/>
            <a:ext cx="4957159" cy="1656569"/>
          </a:xfrm>
          <a:prstGeom prst="rect">
            <a:avLst/>
          </a:prstGeom>
        </p:spPr>
      </p:pic>
      <p:pic>
        <p:nvPicPr>
          <p:cNvPr id="13" name="Picture 12">
            <a:hlinkClick r:id="rId3"/>
            <a:extLst>
              <a:ext uri="{FF2B5EF4-FFF2-40B4-BE49-F238E27FC236}">
                <a16:creationId xmlns:a16="http://schemas.microsoft.com/office/drawing/2014/main" id="{03D2FFAA-6852-4B1C-BCE7-20E54F452001}"/>
              </a:ext>
            </a:extLst>
          </p:cNvPr>
          <p:cNvPicPr>
            <a:picLocks noChangeAspect="1"/>
          </p:cNvPicPr>
          <p:nvPr/>
        </p:nvPicPr>
        <p:blipFill>
          <a:blip r:embed="rId4"/>
          <a:stretch>
            <a:fillRect/>
          </a:stretch>
        </p:blipFill>
        <p:spPr>
          <a:xfrm>
            <a:off x="1059747" y="2413952"/>
            <a:ext cx="5128616" cy="3553820"/>
          </a:xfrm>
          <a:prstGeom prst="rect">
            <a:avLst/>
          </a:prstGeom>
        </p:spPr>
      </p:pic>
    </p:spTree>
    <p:extLst>
      <p:ext uri="{BB962C8B-B14F-4D97-AF65-F5344CB8AC3E}">
        <p14:creationId xmlns:p14="http://schemas.microsoft.com/office/powerpoint/2010/main" val="3203233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E1EBE-63BE-47EE-AABD-0381CC607964}"/>
              </a:ext>
            </a:extLst>
          </p:cNvPr>
          <p:cNvSpPr/>
          <p:nvPr/>
        </p:nvSpPr>
        <p:spPr>
          <a:xfrm>
            <a:off x="1750644" y="681746"/>
            <a:ext cx="8956433" cy="5670527"/>
          </a:xfrm>
          <a:prstGeom prst="rect">
            <a:avLst/>
          </a:prstGeom>
        </p:spPr>
        <p:txBody>
          <a:bodyPr wrap="square">
            <a:spAutoFit/>
          </a:bodyPr>
          <a:lstStyle/>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Sissejuhatus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Esimene eksperiment</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		Silmaliigutuste rakendamine laboris</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Monitoride seadistama, silma-andurite valiidsus ja reliaablus, 		dünaamiliselt muutuvad stiimulid ja OKN juhtfail</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Pavlovia keskkond ja veebikatsete läbiviimine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Veebikatse programmeerimine ja üleslaadimine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Lihasaktiivsuse ja südameaktiivsuse mõõtmine</a:t>
            </a:r>
            <a:r>
              <a:rPr lang="et-EE" dirty="0">
                <a:latin typeface="Calibri" panose="020F0502020204030204" pitchFamily="34" charset="0"/>
                <a:ea typeface="Calibri" panose="020F0502020204030204" pitchFamily="34" charset="0"/>
                <a:cs typeface="Arial" panose="020B0604020202020204" pitchFamily="34" charset="0"/>
              </a:rPr>
              <a:t> </a:t>
            </a: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Südame- ja lihasaktiivsuse mõõtmine, ehmatuse silmapilgutus 			(demo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afektiivsete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stiimulitega)</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Elektroentsefalograafia (EEG) rakendamine laboris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Põhilised müraallikad</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EEG rakendamine väljaspool laborit</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P300 demo, motoorse ettekujutamise demo</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Muud füsioloogilised mõõdikud</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Posneri katse programmeerimine </a:t>
            </a:r>
            <a:endParaRPr lang="en-GB" dirty="0">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DEB789-3B41-4910-A781-745C72C2D4AA}"/>
              </a:ext>
            </a:extLst>
          </p:cNvPr>
          <p:cNvSpPr/>
          <p:nvPr/>
        </p:nvSpPr>
        <p:spPr>
          <a:xfrm>
            <a:off x="1750643" y="4147127"/>
            <a:ext cx="8956433" cy="7666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8539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cs typeface="Arial" panose="020B0604020202020204" pitchFamily="34" charset="0"/>
              </a:rPr>
              <a:t>Sissejuhatus psühhofüsioloogia rakendustesse</a:t>
            </a:r>
            <a:endParaRPr lang="en-GB" sz="3200" dirty="0">
              <a:solidFill>
                <a:srgbClr val="363636"/>
              </a:solidFill>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mj-lt"/>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514081" y="3013501"/>
            <a:ext cx="5869299" cy="830997"/>
          </a:xfrm>
          <a:prstGeom prst="rect">
            <a:avLst/>
          </a:prstGeom>
          <a:noFill/>
        </p:spPr>
        <p:txBody>
          <a:bodyPr wrap="none" rtlCol="0">
            <a:spAutoFit/>
          </a:bodyPr>
          <a:lstStyle/>
          <a:p>
            <a:r>
              <a:rPr lang="et-EE" sz="4800" dirty="0">
                <a:latin typeface="+mj-lt"/>
                <a:cs typeface="Arial" panose="020B0604020202020204" pitchFamily="34" charset="0"/>
              </a:rPr>
              <a:t>Elektroentsefalograafia</a:t>
            </a:r>
            <a:endParaRPr lang="en-GB" sz="4800" dirty="0">
              <a:latin typeface="+mj-lt"/>
              <a:cs typeface="Arial" panose="020B0604020202020204" pitchFamily="34" charset="0"/>
            </a:endParaRP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B128EDE-022D-4596-A047-BF01C0B2AB9F}"/>
              </a:ext>
            </a:extLst>
          </p:cNvPr>
          <p:cNvPicPr>
            <a:picLocks noChangeAspect="1"/>
          </p:cNvPicPr>
          <p:nvPr/>
        </p:nvPicPr>
        <p:blipFill>
          <a:blip r:embed="rId4"/>
          <a:stretch>
            <a:fillRect/>
          </a:stretch>
        </p:blipFill>
        <p:spPr>
          <a:xfrm>
            <a:off x="6549056" y="1851964"/>
            <a:ext cx="4687368" cy="3010332"/>
          </a:xfrm>
          <a:prstGeom prst="rect">
            <a:avLst/>
          </a:prstGeom>
        </p:spPr>
      </p:pic>
    </p:spTree>
    <p:extLst>
      <p:ext uri="{BB962C8B-B14F-4D97-AF65-F5344CB8AC3E}">
        <p14:creationId xmlns:p14="http://schemas.microsoft.com/office/powerpoint/2010/main" val="2431104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092-7A47-42CB-93F0-B9332BDB6E0E}"/>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dirty="0"/>
              <a:t>Täna loengus</a:t>
            </a:r>
            <a:endParaRPr lang="en-GB" altLang="en-US" dirty="0"/>
          </a:p>
        </p:txBody>
      </p:sp>
      <p:sp>
        <p:nvSpPr>
          <p:cNvPr id="5" name="Content Placeholder 2">
            <a:extLst>
              <a:ext uri="{FF2B5EF4-FFF2-40B4-BE49-F238E27FC236}">
                <a16:creationId xmlns:a16="http://schemas.microsoft.com/office/drawing/2014/main" id="{036DE06A-BB6C-46C4-9A13-2BC2654B9D60}"/>
              </a:ext>
            </a:extLst>
          </p:cNvPr>
          <p:cNvSpPr txBox="1">
            <a:spLocks noChangeArrowheads="1"/>
          </p:cNvSpPr>
          <p:nvPr/>
        </p:nvSpPr>
        <p:spPr>
          <a:xfrm>
            <a:off x="9300539" y="2125663"/>
            <a:ext cx="2891461" cy="4023330"/>
          </a:xfrm>
          <a:prstGeom prst="rect">
            <a:avLst/>
          </a:prstGeom>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Milleks EEG?</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Kuidas EEG?</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Mis on EEG?</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Mis on </a:t>
            </a: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sagedused?</a:t>
            </a:r>
          </a:p>
          <a:p>
            <a:pPr marL="0" indent="0" algn="ctr">
              <a:spcBef>
                <a:spcPts val="0"/>
              </a:spcBef>
              <a:buFont typeface="Arial" panose="020B0604020202020204" pitchFamily="34" charset="0"/>
              <a:buNone/>
            </a:pPr>
            <a:endParaRPr lang="et-EE" altLang="en-US" sz="2400" dirty="0">
              <a:solidFill>
                <a:srgbClr val="7030A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00E92"/>
                </a:solidFill>
                <a:latin typeface="+mj-lt"/>
                <a:cs typeface="Arial" panose="020B0604020202020204" pitchFamily="34" charset="0"/>
              </a:rPr>
              <a:t>Mis on ERP?</a:t>
            </a:r>
          </a:p>
        </p:txBody>
      </p:sp>
      <p:grpSp>
        <p:nvGrpSpPr>
          <p:cNvPr id="38" name="Group 37">
            <a:extLst>
              <a:ext uri="{FF2B5EF4-FFF2-40B4-BE49-F238E27FC236}">
                <a16:creationId xmlns:a16="http://schemas.microsoft.com/office/drawing/2014/main" id="{612441EB-FC25-403E-B099-0D0B7409FF6B}"/>
              </a:ext>
            </a:extLst>
          </p:cNvPr>
          <p:cNvGrpSpPr/>
          <p:nvPr/>
        </p:nvGrpSpPr>
        <p:grpSpPr>
          <a:xfrm>
            <a:off x="622863" y="1948845"/>
            <a:ext cx="8787837" cy="3747804"/>
            <a:chOff x="622862" y="1948845"/>
            <a:chExt cx="9269933" cy="3747804"/>
          </a:xfrm>
        </p:grpSpPr>
        <p:pic>
          <p:nvPicPr>
            <p:cNvPr id="17" name="Picture 16">
              <a:extLst>
                <a:ext uri="{FF2B5EF4-FFF2-40B4-BE49-F238E27FC236}">
                  <a16:creationId xmlns:a16="http://schemas.microsoft.com/office/drawing/2014/main" id="{9DB00E47-5E06-4EDE-AF80-BE5C6D23FCB7}"/>
                </a:ext>
              </a:extLst>
            </p:cNvPr>
            <p:cNvPicPr>
              <a:picLocks noChangeAspect="1"/>
            </p:cNvPicPr>
            <p:nvPr/>
          </p:nvPicPr>
          <p:blipFill>
            <a:blip r:embed="rId2"/>
            <a:stretch>
              <a:fillRect/>
            </a:stretch>
          </p:blipFill>
          <p:spPr>
            <a:xfrm>
              <a:off x="622862" y="1948845"/>
              <a:ext cx="9269933" cy="3747804"/>
            </a:xfrm>
            <a:prstGeom prst="rect">
              <a:avLst/>
            </a:prstGeom>
          </p:spPr>
        </p:pic>
        <p:cxnSp>
          <p:nvCxnSpPr>
            <p:cNvPr id="8" name="Straight Arrow Connector 7">
              <a:extLst>
                <a:ext uri="{FF2B5EF4-FFF2-40B4-BE49-F238E27FC236}">
                  <a16:creationId xmlns:a16="http://schemas.microsoft.com/office/drawing/2014/main" id="{5FB8D995-739E-4DA6-89D1-5025B9283F5E}"/>
                </a:ext>
              </a:extLst>
            </p:cNvPr>
            <p:cNvCxnSpPr>
              <a:cxnSpLocks/>
            </p:cNvCxnSpPr>
            <p:nvPr/>
          </p:nvCxnSpPr>
          <p:spPr>
            <a:xfrm>
              <a:off x="7937986" y="2699100"/>
              <a:ext cx="1748939" cy="0"/>
            </a:xfrm>
            <a:prstGeom prst="straightConnector1">
              <a:avLst/>
            </a:prstGeom>
            <a:ln w="76200">
              <a:solidFill>
                <a:srgbClr val="1592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82A990-E52D-4B04-9532-FBAA29D74861}"/>
                </a:ext>
              </a:extLst>
            </p:cNvPr>
            <p:cNvCxnSpPr>
              <a:cxnSpLocks/>
            </p:cNvCxnSpPr>
            <p:nvPr/>
          </p:nvCxnSpPr>
          <p:spPr>
            <a:xfrm>
              <a:off x="689537" y="5516743"/>
              <a:ext cx="5892238" cy="0"/>
            </a:xfrm>
            <a:prstGeom prst="straightConnector1">
              <a:avLst/>
            </a:prstGeom>
            <a:ln w="76200">
              <a:solidFill>
                <a:srgbClr val="000E9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DB2CC0-EDB2-4953-A38D-420D3D3D7B9D}"/>
                </a:ext>
              </a:extLst>
            </p:cNvPr>
            <p:cNvCxnSpPr>
              <a:cxnSpLocks/>
            </p:cNvCxnSpPr>
            <p:nvPr/>
          </p:nvCxnSpPr>
          <p:spPr>
            <a:xfrm>
              <a:off x="1724025" y="3646661"/>
              <a:ext cx="6048375" cy="952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DFEDA1-5E35-4FE3-9644-39FD1435F658}"/>
                </a:ext>
              </a:extLst>
            </p:cNvPr>
            <p:cNvCxnSpPr>
              <a:cxnSpLocks/>
            </p:cNvCxnSpPr>
            <p:nvPr/>
          </p:nvCxnSpPr>
          <p:spPr>
            <a:xfrm>
              <a:off x="3743383" y="2699100"/>
              <a:ext cx="4029017"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E187A2C-2CE4-480C-8FDC-E92124978F00}"/>
                </a:ext>
              </a:extLst>
            </p:cNvPr>
            <p:cNvCxnSpPr>
              <a:cxnSpLocks/>
            </p:cNvCxnSpPr>
            <p:nvPr/>
          </p:nvCxnSpPr>
          <p:spPr>
            <a:xfrm>
              <a:off x="689537" y="4580055"/>
              <a:ext cx="9083113"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86BE23-EDAC-4B7F-A155-7F58573786BB}"/>
                </a:ext>
              </a:extLst>
            </p:cNvPr>
            <p:cNvCxnSpPr>
              <a:cxnSpLocks/>
            </p:cNvCxnSpPr>
            <p:nvPr/>
          </p:nvCxnSpPr>
          <p:spPr>
            <a:xfrm>
              <a:off x="7937986" y="3634903"/>
              <a:ext cx="1834664"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A1B4F7D-4C63-486C-BEA4-8FB318611098}"/>
                </a:ext>
              </a:extLst>
            </p:cNvPr>
            <p:cNvCxnSpPr>
              <a:cxnSpLocks/>
            </p:cNvCxnSpPr>
            <p:nvPr/>
          </p:nvCxnSpPr>
          <p:spPr>
            <a:xfrm>
              <a:off x="689537" y="3656184"/>
              <a:ext cx="882088" cy="0"/>
            </a:xfrm>
            <a:prstGeom prst="straightConnector1">
              <a:avLst/>
            </a:prstGeom>
            <a:ln w="76200">
              <a:solidFill>
                <a:srgbClr val="1592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3520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Milleks EEG?</a:t>
            </a:r>
            <a:endParaRPr lang="en-GB" altLang="en-US" dirty="0"/>
          </a:p>
        </p:txBody>
      </p:sp>
      <p:sp>
        <p:nvSpPr>
          <p:cNvPr id="7" name="Content Placeholder 2">
            <a:extLst>
              <a:ext uri="{FF2B5EF4-FFF2-40B4-BE49-F238E27FC236}">
                <a16:creationId xmlns:a16="http://schemas.microsoft.com/office/drawing/2014/main" id="{B6DA1598-258B-4528-AA13-8FF38B250598}"/>
              </a:ext>
            </a:extLst>
          </p:cNvPr>
          <p:cNvSpPr txBox="1">
            <a:spLocks noChangeArrowheads="1"/>
          </p:cNvSpPr>
          <p:nvPr/>
        </p:nvSpPr>
        <p:spPr>
          <a:xfrm>
            <a:off x="6383482" y="2392436"/>
            <a:ext cx="4817918" cy="28420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t-EE" altLang="en-US" sz="2400" dirty="0">
                <a:latin typeface="+mj-lt"/>
                <a:cs typeface="Arial" panose="020B0604020202020204" pitchFamily="34" charset="0"/>
              </a:rPr>
              <a:t>Psühholooge huvitavad kognitiivsed, </a:t>
            </a:r>
            <a:r>
              <a:rPr lang="et-EE" altLang="en-US" sz="2400" dirty="0" err="1">
                <a:latin typeface="+mj-lt"/>
                <a:cs typeface="Arial" panose="020B0604020202020204" pitchFamily="34" charset="0"/>
              </a:rPr>
              <a:t>tajulised</a:t>
            </a:r>
            <a:r>
              <a:rPr lang="et-EE" altLang="en-US" sz="2400" dirty="0">
                <a:latin typeface="+mj-lt"/>
                <a:cs typeface="Arial" panose="020B0604020202020204" pitchFamily="34" charset="0"/>
              </a:rPr>
              <a:t>, keelelised, emotsionaalsed protsessid on kiired.</a:t>
            </a:r>
          </a:p>
          <a:p>
            <a:pPr marL="0" indent="0" algn="ctr">
              <a:buFont typeface="Arial" panose="020B0604020202020204" pitchFamily="34" charset="0"/>
              <a:buNone/>
            </a:pPr>
            <a:r>
              <a:rPr lang="et-EE" altLang="en-US" sz="2400" dirty="0">
                <a:latin typeface="+mj-lt"/>
                <a:cs typeface="Arial" panose="020B0604020202020204" pitchFamily="34" charset="0"/>
              </a:rPr>
              <a:t>Võrrelduna teiste levinud ajukuva meetoditega (sh </a:t>
            </a:r>
            <a:r>
              <a:rPr lang="et-EE" altLang="en-US" sz="2400" dirty="0" err="1">
                <a:latin typeface="+mj-lt"/>
                <a:cs typeface="Arial" panose="020B0604020202020204" pitchFamily="34" charset="0"/>
              </a:rPr>
              <a:t>fMRI</a:t>
            </a:r>
            <a:r>
              <a:rPr lang="et-EE" altLang="en-US" sz="2400" dirty="0">
                <a:latin typeface="+mj-lt"/>
                <a:cs typeface="Arial" panose="020B0604020202020204" pitchFamily="34" charset="0"/>
              </a:rPr>
              <a:t> ja NIRS) on EEG palju </a:t>
            </a:r>
            <a:r>
              <a:rPr lang="et-EE" altLang="en-US" sz="2400" b="1" dirty="0">
                <a:latin typeface="+mj-lt"/>
                <a:cs typeface="Arial" panose="020B0604020202020204" pitchFamily="34" charset="0"/>
              </a:rPr>
              <a:t>kõrgema</a:t>
            </a:r>
            <a:r>
              <a:rPr lang="et-EE" altLang="en-US" sz="2400" dirty="0">
                <a:latin typeface="+mj-lt"/>
                <a:cs typeface="Arial" panose="020B0604020202020204" pitchFamily="34" charset="0"/>
              </a:rPr>
              <a:t> ajalise resolutsiooniga. EEG ruumiline resolutsioon on aga </a:t>
            </a:r>
            <a:r>
              <a:rPr lang="et-EE" altLang="en-US" sz="2400" b="1" dirty="0">
                <a:latin typeface="+mj-lt"/>
                <a:cs typeface="Arial" panose="020B0604020202020204" pitchFamily="34" charset="0"/>
              </a:rPr>
              <a:t>madal</a:t>
            </a:r>
            <a:r>
              <a:rPr lang="et-EE" altLang="en-US" sz="2400" dirty="0">
                <a:latin typeface="+mj-lt"/>
                <a:cs typeface="Arial" panose="020B0604020202020204" pitchFamily="34" charset="0"/>
              </a:rPr>
              <a:t>.</a:t>
            </a:r>
          </a:p>
        </p:txBody>
      </p:sp>
      <p:pic>
        <p:nvPicPr>
          <p:cNvPr id="9" name="Picture 2" descr="Image result for brain imaging methods">
            <a:extLst>
              <a:ext uri="{FF2B5EF4-FFF2-40B4-BE49-F238E27FC236}">
                <a16:creationId xmlns:a16="http://schemas.microsoft.com/office/drawing/2014/main" id="{7B8D16B6-1FA0-46B5-BE36-8DB6D6277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124" y="2240036"/>
            <a:ext cx="4827321" cy="341694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C45087D-6E3B-4A92-9981-F39046510B28}"/>
              </a:ext>
            </a:extLst>
          </p:cNvPr>
          <p:cNvSpPr/>
          <p:nvPr/>
        </p:nvSpPr>
        <p:spPr>
          <a:xfrm>
            <a:off x="9994323" y="6042464"/>
            <a:ext cx="1591461" cy="369332"/>
          </a:xfrm>
          <a:prstGeom prst="rect">
            <a:avLst/>
          </a:prstGeom>
        </p:spPr>
        <p:txBody>
          <a:bodyPr wrap="none">
            <a:spAutoFit/>
          </a:bodyPr>
          <a:lstStyle/>
          <a:p>
            <a:r>
              <a:rPr lang="en-GB" dirty="0">
                <a:latin typeface="+mj-lt"/>
              </a:rPr>
              <a:t>(Hitziger, 2015)</a:t>
            </a:r>
          </a:p>
        </p:txBody>
      </p:sp>
    </p:spTree>
    <p:extLst>
      <p:ext uri="{BB962C8B-B14F-4D97-AF65-F5344CB8AC3E}">
        <p14:creationId xmlns:p14="http://schemas.microsoft.com/office/powerpoint/2010/main" val="284754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CE304C-E027-44A4-BC26-D82069FB9D35}"/>
              </a:ext>
            </a:extLst>
          </p:cNvPr>
          <p:cNvPicPr>
            <a:picLocks noChangeAspect="1"/>
          </p:cNvPicPr>
          <p:nvPr/>
        </p:nvPicPr>
        <p:blipFill>
          <a:blip r:embed="rId3"/>
          <a:stretch>
            <a:fillRect/>
          </a:stretch>
        </p:blipFill>
        <p:spPr>
          <a:xfrm>
            <a:off x="1549784" y="1936175"/>
            <a:ext cx="6148274" cy="4648380"/>
          </a:xfrm>
          <a:prstGeom prst="rect">
            <a:avLst/>
          </a:prstGeom>
        </p:spPr>
      </p:pic>
      <p:sp>
        <p:nvSpPr>
          <p:cNvPr id="12" name="Title 1">
            <a:extLst>
              <a:ext uri="{FF2B5EF4-FFF2-40B4-BE49-F238E27FC236}">
                <a16:creationId xmlns:a16="http://schemas.microsoft.com/office/drawing/2014/main" id="{CA9CFE09-4B82-4B46-ABFE-7B39478145DE}"/>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dirty="0"/>
              <a:t>Kuidas EEG?</a:t>
            </a:r>
            <a:endParaRPr lang="en-GB" altLang="en-US" dirty="0"/>
          </a:p>
        </p:txBody>
      </p:sp>
      <p:sp>
        <p:nvSpPr>
          <p:cNvPr id="10" name="Rectangle 9">
            <a:extLst>
              <a:ext uri="{FF2B5EF4-FFF2-40B4-BE49-F238E27FC236}">
                <a16:creationId xmlns:a16="http://schemas.microsoft.com/office/drawing/2014/main" id="{A8A4C9BB-C4D3-4195-9741-7D369B7392DE}"/>
              </a:ext>
            </a:extLst>
          </p:cNvPr>
          <p:cNvSpPr/>
          <p:nvPr/>
        </p:nvSpPr>
        <p:spPr>
          <a:xfrm>
            <a:off x="8017906" y="2151013"/>
            <a:ext cx="3857627" cy="3046988"/>
          </a:xfrm>
          <a:prstGeom prst="rect">
            <a:avLst/>
          </a:prstGeom>
        </p:spPr>
        <p:txBody>
          <a:bodyPr wrap="square">
            <a:spAutoFit/>
          </a:bodyPr>
          <a:lstStyle/>
          <a:p>
            <a:r>
              <a:rPr lang="en-GB" sz="2400" b="1" dirty="0" err="1">
                <a:latin typeface="+mj-lt"/>
              </a:rPr>
              <a:t>Nyquisti-Shannoni</a:t>
            </a:r>
            <a:r>
              <a:rPr lang="en-GB" sz="2400" b="1" dirty="0">
                <a:latin typeface="+mj-lt"/>
              </a:rPr>
              <a:t> </a:t>
            </a:r>
            <a:r>
              <a:rPr lang="en-GB" sz="2400" b="1" dirty="0" err="1">
                <a:latin typeface="+mj-lt"/>
              </a:rPr>
              <a:t>teoreem</a:t>
            </a:r>
            <a:endParaRPr lang="en-GB" sz="2400" b="1" dirty="0">
              <a:latin typeface="+mj-lt"/>
            </a:endParaRPr>
          </a:p>
          <a:p>
            <a:endParaRPr lang="et-EE" sz="2400" dirty="0">
              <a:solidFill>
                <a:srgbClr val="202122"/>
              </a:solidFill>
              <a:latin typeface="+mj-lt"/>
            </a:endParaRPr>
          </a:p>
          <a:p>
            <a:r>
              <a:rPr lang="et-EE" sz="2400" dirty="0">
                <a:solidFill>
                  <a:srgbClr val="202122"/>
                </a:solidFill>
                <a:latin typeface="+mj-lt"/>
              </a:rPr>
              <a:t>Usaldusväärseks</a:t>
            </a:r>
            <a:r>
              <a:rPr lang="en-GB" sz="2400" dirty="0">
                <a:solidFill>
                  <a:srgbClr val="202122"/>
                </a:solidFill>
                <a:latin typeface="+mj-lt"/>
              </a:rPr>
              <a:t> </a:t>
            </a:r>
            <a:r>
              <a:rPr lang="en-GB" sz="2400" dirty="0" err="1">
                <a:solidFill>
                  <a:srgbClr val="202122"/>
                </a:solidFill>
                <a:latin typeface="+mj-lt"/>
              </a:rPr>
              <a:t>signaali</a:t>
            </a:r>
            <a:r>
              <a:rPr lang="en-GB" sz="2400" dirty="0">
                <a:solidFill>
                  <a:srgbClr val="202122"/>
                </a:solidFill>
                <a:latin typeface="+mj-lt"/>
              </a:rPr>
              <a:t> </a:t>
            </a:r>
            <a:r>
              <a:rPr lang="en-GB" sz="2400" dirty="0" err="1">
                <a:solidFill>
                  <a:srgbClr val="202122"/>
                </a:solidFill>
                <a:latin typeface="+mj-lt"/>
              </a:rPr>
              <a:t>rekonstrueerimiseks</a:t>
            </a:r>
            <a:r>
              <a:rPr lang="en-GB" sz="2400" dirty="0">
                <a:solidFill>
                  <a:srgbClr val="202122"/>
                </a:solidFill>
                <a:latin typeface="+mj-lt"/>
              </a:rPr>
              <a:t> </a:t>
            </a:r>
            <a:r>
              <a:rPr lang="en-GB" sz="2400" dirty="0" err="1">
                <a:solidFill>
                  <a:srgbClr val="202122"/>
                </a:solidFill>
                <a:latin typeface="+mj-lt"/>
              </a:rPr>
              <a:t>peab</a:t>
            </a:r>
            <a:r>
              <a:rPr lang="et-EE" sz="2400" dirty="0">
                <a:solidFill>
                  <a:srgbClr val="202122"/>
                </a:solidFill>
                <a:latin typeface="+mj-lt"/>
              </a:rPr>
              <a:t> </a:t>
            </a:r>
            <a:r>
              <a:rPr lang="en-GB" sz="2400" dirty="0" err="1">
                <a:solidFill>
                  <a:srgbClr val="202122"/>
                </a:solidFill>
                <a:latin typeface="+mj-lt"/>
              </a:rPr>
              <a:t>diskreetimissagedus</a:t>
            </a:r>
            <a:r>
              <a:rPr lang="et-EE" sz="2400" dirty="0">
                <a:solidFill>
                  <a:srgbClr val="202122"/>
                </a:solidFill>
                <a:latin typeface="+mj-lt"/>
              </a:rPr>
              <a:t> olema vähemalt 2 korda suurem kui huvialuse signaali kõrgeim sagedus.</a:t>
            </a:r>
            <a:endParaRPr lang="en-GB" sz="2400" dirty="0">
              <a:latin typeface="+mj-lt"/>
            </a:endParaRPr>
          </a:p>
        </p:txBody>
      </p:sp>
      <p:pic>
        <p:nvPicPr>
          <p:cNvPr id="9" name="Picture 8" descr="Icon&#10;&#10;Description automatically generated">
            <a:hlinkClick r:id="rId4"/>
            <a:extLst>
              <a:ext uri="{FF2B5EF4-FFF2-40B4-BE49-F238E27FC236}">
                <a16:creationId xmlns:a16="http://schemas.microsoft.com/office/drawing/2014/main" id="{961C24A2-2F3E-4AB9-A118-DDE5A73B2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0121" y="5712007"/>
            <a:ext cx="899534" cy="872548"/>
          </a:xfrm>
          <a:prstGeom prst="rect">
            <a:avLst/>
          </a:prstGeom>
        </p:spPr>
      </p:pic>
    </p:spTree>
    <p:extLst>
      <p:ext uri="{BB962C8B-B14F-4D97-AF65-F5344CB8AC3E}">
        <p14:creationId xmlns:p14="http://schemas.microsoft.com/office/powerpoint/2010/main" val="15310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Mis on EEG? </a:t>
            </a:r>
            <a:endParaRPr lang="en-GB" altLang="en-US" dirty="0"/>
          </a:p>
        </p:txBody>
      </p:sp>
      <p:sp>
        <p:nvSpPr>
          <p:cNvPr id="5" name="TextBox 4">
            <a:extLst>
              <a:ext uri="{FF2B5EF4-FFF2-40B4-BE49-F238E27FC236}">
                <a16:creationId xmlns:a16="http://schemas.microsoft.com/office/drawing/2014/main" id="{ACF88536-AB19-4045-B502-BC1EDE6E3B63}"/>
              </a:ext>
            </a:extLst>
          </p:cNvPr>
          <p:cNvSpPr txBox="1"/>
          <p:nvPr/>
        </p:nvSpPr>
        <p:spPr>
          <a:xfrm>
            <a:off x="8421595" y="1766125"/>
            <a:ext cx="3298596" cy="4524315"/>
          </a:xfrm>
          <a:prstGeom prst="rect">
            <a:avLst/>
          </a:prstGeom>
          <a:noFill/>
        </p:spPr>
        <p:txBody>
          <a:bodyPr wrap="square" rtlCol="0">
            <a:spAutoFit/>
          </a:bodyPr>
          <a:lstStyle/>
          <a:p>
            <a:r>
              <a:rPr lang="et-EE" b="1" dirty="0">
                <a:latin typeface="+mj-lt"/>
              </a:rPr>
              <a:t>Ajukoore kurdude vahele jäävate rakkude suhtes </a:t>
            </a:r>
            <a:r>
              <a:rPr lang="et-EE" dirty="0">
                <a:latin typeface="+mj-lt"/>
              </a:rPr>
              <a:t>on EEG vähe tundlik (nt joonisel punase ringi sisse jäävas piirkonnas), sest kummalgi pool vagu paiknevad signaalid tühistavad üksteise mõju ära ja signaal ei jõua peanahal paikneva elektroodini</a:t>
            </a:r>
          </a:p>
          <a:p>
            <a:endParaRPr lang="et-EE" dirty="0">
              <a:latin typeface="+mj-lt"/>
            </a:endParaRPr>
          </a:p>
          <a:p>
            <a:r>
              <a:rPr lang="et-EE" b="1" dirty="0">
                <a:latin typeface="+mj-lt"/>
              </a:rPr>
              <a:t>Ajukoore peal </a:t>
            </a:r>
            <a:r>
              <a:rPr lang="et-EE" dirty="0">
                <a:latin typeface="+mj-lt"/>
              </a:rPr>
              <a:t>(nt rohelise ringi sisse jäävas piirkonnas) paiknevad sama orientatsiooniga ja samal ajal aktiveeruvad signaalid summeeruvad ja jõuavad peanahal paiknevasse elektroodi</a:t>
            </a:r>
          </a:p>
          <a:p>
            <a:endParaRPr lang="en-GB" dirty="0">
              <a:latin typeface="+mj-lt"/>
            </a:endParaRPr>
          </a:p>
        </p:txBody>
      </p:sp>
      <p:grpSp>
        <p:nvGrpSpPr>
          <p:cNvPr id="17" name="Group 16">
            <a:extLst>
              <a:ext uri="{FF2B5EF4-FFF2-40B4-BE49-F238E27FC236}">
                <a16:creationId xmlns:a16="http://schemas.microsoft.com/office/drawing/2014/main" id="{EDC8DE9B-AE4B-4232-AFFD-19B92A8F72A3}"/>
              </a:ext>
            </a:extLst>
          </p:cNvPr>
          <p:cNvGrpSpPr/>
          <p:nvPr/>
        </p:nvGrpSpPr>
        <p:grpSpPr>
          <a:xfrm>
            <a:off x="388682" y="1997608"/>
            <a:ext cx="7666522" cy="4190260"/>
            <a:chOff x="388682" y="1997608"/>
            <a:chExt cx="7666522" cy="4190260"/>
          </a:xfrm>
        </p:grpSpPr>
        <p:pic>
          <p:nvPicPr>
            <p:cNvPr id="13" name="Picture 12">
              <a:hlinkClick r:id="rId3"/>
              <a:extLst>
                <a:ext uri="{FF2B5EF4-FFF2-40B4-BE49-F238E27FC236}">
                  <a16:creationId xmlns:a16="http://schemas.microsoft.com/office/drawing/2014/main" id="{C2CEE1EB-2010-4559-BF07-76CF6544029B}"/>
                </a:ext>
              </a:extLst>
            </p:cNvPr>
            <p:cNvPicPr>
              <a:picLocks noChangeAspect="1"/>
            </p:cNvPicPr>
            <p:nvPr/>
          </p:nvPicPr>
          <p:blipFill>
            <a:blip r:embed="rId4"/>
            <a:stretch>
              <a:fillRect/>
            </a:stretch>
          </p:blipFill>
          <p:spPr>
            <a:xfrm>
              <a:off x="755073" y="1997608"/>
              <a:ext cx="7300131" cy="3847629"/>
            </a:xfrm>
            <a:prstGeom prst="rect">
              <a:avLst/>
            </a:prstGeom>
          </p:spPr>
        </p:pic>
        <p:pic>
          <p:nvPicPr>
            <p:cNvPr id="7" name="Picture 6" descr="Icon&#10;&#10;Description automatically generated">
              <a:hlinkClick r:id="rId3"/>
              <a:extLst>
                <a:ext uri="{FF2B5EF4-FFF2-40B4-BE49-F238E27FC236}">
                  <a16:creationId xmlns:a16="http://schemas.microsoft.com/office/drawing/2014/main" id="{066C1CE7-8AC5-48A4-878F-ED1B5CAAD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82" y="5315320"/>
              <a:ext cx="899534" cy="872548"/>
            </a:xfrm>
            <a:prstGeom prst="rect">
              <a:avLst/>
            </a:prstGeom>
          </p:spPr>
        </p:pic>
        <p:sp>
          <p:nvSpPr>
            <p:cNvPr id="15" name="Oval 14">
              <a:extLst>
                <a:ext uri="{FF2B5EF4-FFF2-40B4-BE49-F238E27FC236}">
                  <a16:creationId xmlns:a16="http://schemas.microsoft.com/office/drawing/2014/main" id="{15318140-5B54-4498-809A-1BA25E9919E1}"/>
                </a:ext>
              </a:extLst>
            </p:cNvPr>
            <p:cNvSpPr/>
            <p:nvPr/>
          </p:nvSpPr>
          <p:spPr>
            <a:xfrm rot="2005599">
              <a:off x="2493819" y="4351047"/>
              <a:ext cx="1465118" cy="97674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FF0B754C-5C19-44D3-B5B9-134E5F7FF7C4}"/>
                </a:ext>
              </a:extLst>
            </p:cNvPr>
            <p:cNvSpPr/>
            <p:nvPr/>
          </p:nvSpPr>
          <p:spPr>
            <a:xfrm rot="637274">
              <a:off x="902931" y="3345230"/>
              <a:ext cx="1465118" cy="976745"/>
            </a:xfrm>
            <a:prstGeom prst="ellipse">
              <a:avLst/>
            </a:pr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417460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EEG sündmuspotentsiaalid</a:t>
            </a:r>
            <a:endParaRPr lang="en-GB" altLang="en-US" dirty="0"/>
          </a:p>
        </p:txBody>
      </p:sp>
      <p:sp>
        <p:nvSpPr>
          <p:cNvPr id="5" name="Content Placeholder 2">
            <a:extLst>
              <a:ext uri="{FF2B5EF4-FFF2-40B4-BE49-F238E27FC236}">
                <a16:creationId xmlns:a16="http://schemas.microsoft.com/office/drawing/2014/main" id="{FBE320A6-11E0-4008-885F-256F3D44C60F}"/>
              </a:ext>
            </a:extLst>
          </p:cNvPr>
          <p:cNvSpPr>
            <a:spLocks noGrp="1" noChangeArrowheads="1"/>
          </p:cNvSpPr>
          <p:nvPr>
            <p:ph idx="1"/>
          </p:nvPr>
        </p:nvSpPr>
        <p:spPr>
          <a:xfrm>
            <a:off x="8096109" y="4109085"/>
            <a:ext cx="3813463" cy="1433945"/>
          </a:xfrm>
        </p:spPr>
        <p:txBody>
          <a:bodyPr>
            <a:normAutofit fontScale="92500" lnSpcReduction="10000"/>
          </a:bodyPr>
          <a:lstStyle/>
          <a:p>
            <a:pPr marL="0" indent="0" algn="ctr">
              <a:buNone/>
            </a:pPr>
            <a:r>
              <a:rPr lang="et-EE" sz="2000" dirty="0">
                <a:effectLst/>
                <a:latin typeface="+mj-lt"/>
                <a:ea typeface="Calibri" panose="020F0502020204030204" pitchFamily="34" charset="0"/>
                <a:cs typeface="Arial" panose="020B0604020202020204" pitchFamily="34" charset="0"/>
              </a:rPr>
              <a:t>Professor Steven </a:t>
            </a:r>
            <a:r>
              <a:rPr lang="et-EE" sz="2000" dirty="0" err="1">
                <a:effectLst/>
                <a:latin typeface="+mj-lt"/>
                <a:ea typeface="Calibri" panose="020F0502020204030204" pitchFamily="34" charset="0"/>
                <a:cs typeface="Arial" panose="020B0604020202020204" pitchFamily="34" charset="0"/>
              </a:rPr>
              <a:t>Luck</a:t>
            </a:r>
            <a:endParaRPr lang="et-EE" sz="2000" dirty="0">
              <a:effectLst/>
              <a:latin typeface="+mj-lt"/>
              <a:ea typeface="Calibri" panose="020F0502020204030204" pitchFamily="34" charset="0"/>
              <a:cs typeface="Arial" panose="020B0604020202020204" pitchFamily="34" charset="0"/>
            </a:endParaRPr>
          </a:p>
          <a:p>
            <a:pPr marL="0" indent="0" algn="ctr">
              <a:buNone/>
            </a:pPr>
            <a:r>
              <a:rPr lang="et-EE" sz="2000" dirty="0">
                <a:effectLst/>
                <a:latin typeface="+mj-lt"/>
                <a:ea typeface="Calibri" panose="020F0502020204030204" pitchFamily="34" charset="0"/>
                <a:cs typeface="Arial" panose="020B0604020202020204" pitchFamily="34" charset="0"/>
              </a:rPr>
              <a:t>(</a:t>
            </a:r>
            <a:r>
              <a:rPr lang="et-EE" sz="2000" dirty="0" err="1">
                <a:effectLst/>
                <a:latin typeface="+mj-lt"/>
                <a:ea typeface="Calibri" panose="020F0502020204030204" pitchFamily="34" charset="0"/>
                <a:cs typeface="Arial" panose="020B0604020202020204" pitchFamily="34" charset="0"/>
              </a:rPr>
              <a:t>Kalifornia</a:t>
            </a:r>
            <a:r>
              <a:rPr lang="et-EE" sz="2000" dirty="0">
                <a:effectLst/>
                <a:latin typeface="+mj-lt"/>
                <a:ea typeface="Calibri" panose="020F0502020204030204" pitchFamily="34" charset="0"/>
                <a:cs typeface="Arial" panose="020B0604020202020204" pitchFamily="34" charset="0"/>
              </a:rPr>
              <a:t> Ülikool, Davis)</a:t>
            </a:r>
          </a:p>
          <a:p>
            <a:pPr marL="0" indent="0" algn="ctr">
              <a:buNone/>
            </a:pPr>
            <a:r>
              <a:rPr lang="et-EE" altLang="en-US" sz="2000" dirty="0">
                <a:latin typeface="+mj-lt"/>
                <a:cs typeface="Arial" panose="020B0604020202020204" pitchFamily="34" charset="0"/>
              </a:rPr>
              <a:t>Kaasprofessor Emily </a:t>
            </a:r>
            <a:r>
              <a:rPr lang="et-EE" altLang="en-US" sz="2000" dirty="0" err="1">
                <a:latin typeface="+mj-lt"/>
                <a:cs typeface="Arial" panose="020B0604020202020204" pitchFamily="34" charset="0"/>
              </a:rPr>
              <a:t>Kappenman</a:t>
            </a:r>
            <a:endParaRPr lang="et-EE" altLang="en-US" sz="2000" dirty="0">
              <a:latin typeface="+mj-lt"/>
              <a:cs typeface="Arial" panose="020B0604020202020204" pitchFamily="34" charset="0"/>
            </a:endParaRPr>
          </a:p>
          <a:p>
            <a:pPr marL="0" indent="0" algn="ctr">
              <a:buNone/>
            </a:pPr>
            <a:r>
              <a:rPr lang="et-EE" altLang="en-US" sz="2000" dirty="0">
                <a:latin typeface="+mj-lt"/>
                <a:cs typeface="Arial" panose="020B0604020202020204" pitchFamily="34" charset="0"/>
              </a:rPr>
              <a:t>(San Diego Osariiklik Ülikool)</a:t>
            </a:r>
          </a:p>
          <a:p>
            <a:pPr marL="0" indent="0" algn="ctr">
              <a:buNone/>
            </a:pPr>
            <a:endParaRPr lang="et-EE" altLang="en-US" sz="2000" dirty="0">
              <a:latin typeface="+mj-lt"/>
              <a:cs typeface="Arial" panose="020B0604020202020204" pitchFamily="34" charset="0"/>
            </a:endParaRPr>
          </a:p>
          <a:p>
            <a:pPr marL="0" indent="0" algn="ctr">
              <a:buNone/>
            </a:pPr>
            <a:endParaRPr lang="et-EE" altLang="en-US" sz="2000" dirty="0">
              <a:latin typeface="+mj-lt"/>
              <a:cs typeface="Arial" panose="020B0604020202020204" pitchFamily="34" charset="0"/>
            </a:endParaRPr>
          </a:p>
        </p:txBody>
      </p:sp>
      <p:pic>
        <p:nvPicPr>
          <p:cNvPr id="3" name="Picture 2">
            <a:extLst>
              <a:ext uri="{FF2B5EF4-FFF2-40B4-BE49-F238E27FC236}">
                <a16:creationId xmlns:a16="http://schemas.microsoft.com/office/drawing/2014/main" id="{8940BFF8-78A4-4D3A-A679-BBC894D7F9EE}"/>
              </a:ext>
            </a:extLst>
          </p:cNvPr>
          <p:cNvPicPr>
            <a:picLocks noChangeAspect="1"/>
          </p:cNvPicPr>
          <p:nvPr/>
        </p:nvPicPr>
        <p:blipFill>
          <a:blip r:embed="rId3"/>
          <a:stretch>
            <a:fillRect/>
          </a:stretch>
        </p:blipFill>
        <p:spPr>
          <a:xfrm>
            <a:off x="1316182" y="2432026"/>
            <a:ext cx="6217227" cy="3114902"/>
          </a:xfrm>
          <a:prstGeom prst="rect">
            <a:avLst/>
          </a:prstGeom>
        </p:spPr>
      </p:pic>
      <p:pic>
        <p:nvPicPr>
          <p:cNvPr id="2050" name="Picture 2" descr="Steve Luck — People in the Social Science Departments at UC Davis">
            <a:extLst>
              <a:ext uri="{FF2B5EF4-FFF2-40B4-BE49-F238E27FC236}">
                <a16:creationId xmlns:a16="http://schemas.microsoft.com/office/drawing/2014/main" id="{AF3EAE0D-0387-4885-9544-935142C86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2309" y="2022763"/>
            <a:ext cx="1662546" cy="16625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mily Kappenman (@EmilyKappenman) | Twitter">
            <a:extLst>
              <a:ext uri="{FF2B5EF4-FFF2-40B4-BE49-F238E27FC236}">
                <a16:creationId xmlns:a16="http://schemas.microsoft.com/office/drawing/2014/main" id="{52439801-099D-4DCA-9EB5-48811A4425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573" y="2022763"/>
            <a:ext cx="1662546" cy="166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934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Eeltöötlus</a:t>
            </a:r>
            <a:endParaRPr lang="en-GB" altLang="en-US" dirty="0"/>
          </a:p>
        </p:txBody>
      </p:sp>
      <p:sp>
        <p:nvSpPr>
          <p:cNvPr id="5" name="TextBox 4">
            <a:extLst>
              <a:ext uri="{FF2B5EF4-FFF2-40B4-BE49-F238E27FC236}">
                <a16:creationId xmlns:a16="http://schemas.microsoft.com/office/drawing/2014/main" id="{ACF88536-AB19-4045-B502-BC1EDE6E3B63}"/>
              </a:ext>
            </a:extLst>
          </p:cNvPr>
          <p:cNvSpPr txBox="1"/>
          <p:nvPr/>
        </p:nvSpPr>
        <p:spPr>
          <a:xfrm>
            <a:off x="1574347" y="1771336"/>
            <a:ext cx="9579323" cy="3416320"/>
          </a:xfrm>
          <a:prstGeom prst="rect">
            <a:avLst/>
          </a:prstGeom>
          <a:noFill/>
        </p:spPr>
        <p:txBody>
          <a:bodyPr wrap="square" rtlCol="0">
            <a:spAutoFit/>
          </a:bodyPr>
          <a:lstStyle/>
          <a:p>
            <a:r>
              <a:rPr lang="et-EE" sz="2400" dirty="0">
                <a:latin typeface="+mj-lt"/>
              </a:rPr>
              <a:t>0. Kontrollin, kas kõik on nii nagu peab (sh stiimulite ja vastamisklahvide ajastus, </a:t>
            </a:r>
            <a:r>
              <a:rPr lang="et-EE" sz="2400" dirty="0" err="1">
                <a:latin typeface="+mj-lt"/>
              </a:rPr>
              <a:t>randomiseerimine</a:t>
            </a:r>
            <a:r>
              <a:rPr lang="et-EE" sz="2400" dirty="0">
                <a:latin typeface="+mj-lt"/>
              </a:rPr>
              <a:t>, sündmussignaalid ja nende ajastus)</a:t>
            </a:r>
          </a:p>
          <a:p>
            <a:endParaRPr lang="et-EE" sz="2400" dirty="0">
              <a:latin typeface="+mj-lt"/>
            </a:endParaRPr>
          </a:p>
          <a:p>
            <a:r>
              <a:rPr lang="et-EE" sz="2400" dirty="0">
                <a:latin typeface="+mj-lt"/>
              </a:rPr>
              <a:t>1. Andmete importimine, referentsi valimine ja rakendamine, filtreerimine (nt 0,1/0,5 Hz kõrgpääsu filter, ribatõkke filter 48-52 Hz / 30 Hz madalpääsu filter), ajaakende defineerimine (nt -1 s ja +3 s) ja leidmine, baastaseme lahutamine (nt -0,2 s), mürarikaste seeriate väljajätmine (manuaalne/automaatne), mürarikaste kanalite interpoleerimine, sõltumatute komponentide analüüs (</a:t>
            </a:r>
            <a:r>
              <a:rPr lang="et-EE" sz="2400" i="1" dirty="0" err="1">
                <a:latin typeface="+mj-lt"/>
              </a:rPr>
              <a:t>independent</a:t>
            </a:r>
            <a:r>
              <a:rPr lang="et-EE" sz="2400" i="1" dirty="0">
                <a:latin typeface="+mj-lt"/>
              </a:rPr>
              <a:t> </a:t>
            </a:r>
            <a:r>
              <a:rPr lang="et-EE" sz="2400" i="1" dirty="0" err="1">
                <a:latin typeface="+mj-lt"/>
              </a:rPr>
              <a:t>component</a:t>
            </a:r>
            <a:r>
              <a:rPr lang="et-EE" sz="2400" i="1" dirty="0">
                <a:latin typeface="+mj-lt"/>
              </a:rPr>
              <a:t> </a:t>
            </a:r>
            <a:r>
              <a:rPr lang="et-EE" sz="2400" i="1" dirty="0" err="1">
                <a:latin typeface="+mj-lt"/>
              </a:rPr>
              <a:t>analysis</a:t>
            </a:r>
            <a:r>
              <a:rPr lang="et-EE" sz="2400" dirty="0">
                <a:latin typeface="+mj-lt"/>
              </a:rPr>
              <a:t>; ICA)</a:t>
            </a:r>
          </a:p>
        </p:txBody>
      </p:sp>
    </p:spTree>
    <p:extLst>
      <p:ext uri="{BB962C8B-B14F-4D97-AF65-F5344CB8AC3E}">
        <p14:creationId xmlns:p14="http://schemas.microsoft.com/office/powerpoint/2010/main" val="1751637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E1EBE-63BE-47EE-AABD-0381CC607964}"/>
              </a:ext>
            </a:extLst>
          </p:cNvPr>
          <p:cNvSpPr/>
          <p:nvPr/>
        </p:nvSpPr>
        <p:spPr>
          <a:xfrm>
            <a:off x="1750644" y="681746"/>
            <a:ext cx="8956433" cy="5670527"/>
          </a:xfrm>
          <a:prstGeom prst="rect">
            <a:avLst/>
          </a:prstGeom>
        </p:spPr>
        <p:txBody>
          <a:bodyPr wrap="square">
            <a:spAutoFit/>
          </a:bodyPr>
          <a:lstStyle/>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Sissejuhatus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Esimene eksperiment</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		Silmaliigutuste rakendamine laboris</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Monitoride seadistama, silma-andurite valiidsus ja reliaablus, 		dünaamiliselt muutuvad stiimulid ja OKN juhtfail</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Pavlovia keskkond ja veebikatsete läbiviimine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Veebikatse programmeerimine ja üleslaadimine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Lihasaktiivsuse ja südameaktiivsuse mõõtmine</a:t>
            </a:r>
            <a:r>
              <a:rPr lang="et-EE" dirty="0">
                <a:latin typeface="Calibri" panose="020F0502020204030204" pitchFamily="34" charset="0"/>
                <a:ea typeface="Calibri" panose="020F0502020204030204" pitchFamily="34" charset="0"/>
                <a:cs typeface="Arial" panose="020B0604020202020204" pitchFamily="34" charset="0"/>
              </a:rPr>
              <a:t> </a:t>
            </a: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Südame- ja lihasaktiivsuse mõõtmine, ehmatuse silmapilgutus 			(demo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afektiivsete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stiimulitega)</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Elektroentsefalograafia (EEG) rakendamine laboris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Põhilised müraallikad</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EEG rakendamine väljaspool laborit</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P300 demo, motoorse ettekujutamise demo</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Muud füsioloogilised mõõdikud</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Posneri katse programmeerimine </a:t>
            </a:r>
            <a:endParaRPr lang="en-GB" dirty="0">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DEB789-3B41-4910-A781-745C72C2D4AA}"/>
              </a:ext>
            </a:extLst>
          </p:cNvPr>
          <p:cNvSpPr/>
          <p:nvPr/>
        </p:nvSpPr>
        <p:spPr>
          <a:xfrm>
            <a:off x="1671782" y="681746"/>
            <a:ext cx="8956433" cy="74065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2918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Eeltöötlus</a:t>
            </a:r>
            <a:endParaRPr lang="en-GB" altLang="en-US" dirty="0"/>
          </a:p>
        </p:txBody>
      </p:sp>
      <p:sp>
        <p:nvSpPr>
          <p:cNvPr id="5" name="TextBox 4">
            <a:extLst>
              <a:ext uri="{FF2B5EF4-FFF2-40B4-BE49-F238E27FC236}">
                <a16:creationId xmlns:a16="http://schemas.microsoft.com/office/drawing/2014/main" id="{ACF88536-AB19-4045-B502-BC1EDE6E3B63}"/>
              </a:ext>
            </a:extLst>
          </p:cNvPr>
          <p:cNvSpPr txBox="1"/>
          <p:nvPr/>
        </p:nvSpPr>
        <p:spPr>
          <a:xfrm>
            <a:off x="1574347" y="1771336"/>
            <a:ext cx="9579323" cy="1938992"/>
          </a:xfrm>
          <a:prstGeom prst="rect">
            <a:avLst/>
          </a:prstGeom>
          <a:noFill/>
        </p:spPr>
        <p:txBody>
          <a:bodyPr wrap="square" rtlCol="0">
            <a:spAutoFit/>
          </a:bodyPr>
          <a:lstStyle/>
          <a:p>
            <a:r>
              <a:rPr lang="et-EE" sz="2400" dirty="0">
                <a:latin typeface="+mj-lt"/>
              </a:rPr>
              <a:t>2. Põhiliselt silmaliigutustega seotud ICA komponentide eemaldamine</a:t>
            </a:r>
          </a:p>
          <a:p>
            <a:endParaRPr lang="et-EE" sz="2400" dirty="0">
              <a:latin typeface="+mj-lt"/>
            </a:endParaRPr>
          </a:p>
          <a:p>
            <a:r>
              <a:rPr lang="et-EE" sz="2400" dirty="0">
                <a:latin typeface="+mj-lt"/>
              </a:rPr>
              <a:t>3. Ajaakende ja tingimuste keskmise leidmine, sagedusanalüüs jne</a:t>
            </a:r>
          </a:p>
          <a:p>
            <a:endParaRPr lang="et-EE" sz="2400" dirty="0">
              <a:latin typeface="+mj-lt"/>
            </a:endParaRPr>
          </a:p>
          <a:p>
            <a:r>
              <a:rPr lang="et-EE" sz="2400" dirty="0">
                <a:latin typeface="+mj-lt"/>
              </a:rPr>
              <a:t>4. Andmete visualiseerimine ja tabelisse salvestamine, statistika jne</a:t>
            </a:r>
          </a:p>
        </p:txBody>
      </p:sp>
    </p:spTree>
    <p:extLst>
      <p:ext uri="{BB962C8B-B14F-4D97-AF65-F5344CB8AC3E}">
        <p14:creationId xmlns:p14="http://schemas.microsoft.com/office/powerpoint/2010/main" val="8836394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Ülevaade EEG signaali eeltöötlusest</a:t>
            </a:r>
            <a:endParaRPr lang="en-GB" altLang="en-US" dirty="0"/>
          </a:p>
        </p:txBody>
      </p:sp>
      <p:pic>
        <p:nvPicPr>
          <p:cNvPr id="6" name="Picture 5">
            <a:hlinkClick r:id="rId3"/>
            <a:extLst>
              <a:ext uri="{FF2B5EF4-FFF2-40B4-BE49-F238E27FC236}">
                <a16:creationId xmlns:a16="http://schemas.microsoft.com/office/drawing/2014/main" id="{7EED4CE6-014E-4FC0-8C40-F25AA5172D1C}"/>
              </a:ext>
            </a:extLst>
          </p:cNvPr>
          <p:cNvPicPr>
            <a:picLocks noChangeAspect="1"/>
          </p:cNvPicPr>
          <p:nvPr/>
        </p:nvPicPr>
        <p:blipFill>
          <a:blip r:embed="rId4"/>
          <a:stretch>
            <a:fillRect/>
          </a:stretch>
        </p:blipFill>
        <p:spPr>
          <a:xfrm>
            <a:off x="6420764" y="1978972"/>
            <a:ext cx="5203963" cy="2900055"/>
          </a:xfrm>
          <a:prstGeom prst="rect">
            <a:avLst/>
          </a:prstGeom>
        </p:spPr>
      </p:pic>
      <p:sp>
        <p:nvSpPr>
          <p:cNvPr id="8" name="TextBox 7">
            <a:extLst>
              <a:ext uri="{FF2B5EF4-FFF2-40B4-BE49-F238E27FC236}">
                <a16:creationId xmlns:a16="http://schemas.microsoft.com/office/drawing/2014/main" id="{490A2640-4EB5-4E31-ADA7-D928B041F5A4}"/>
              </a:ext>
            </a:extLst>
          </p:cNvPr>
          <p:cNvSpPr txBox="1"/>
          <p:nvPr/>
        </p:nvSpPr>
        <p:spPr>
          <a:xfrm>
            <a:off x="515922" y="5468785"/>
            <a:ext cx="5580078" cy="830997"/>
          </a:xfrm>
          <a:prstGeom prst="rect">
            <a:avLst/>
          </a:prstGeom>
          <a:noFill/>
        </p:spPr>
        <p:txBody>
          <a:bodyPr wrap="square" rtlCol="0">
            <a:spAutoFit/>
          </a:bodyPr>
          <a:lstStyle/>
          <a:p>
            <a:r>
              <a:rPr lang="et-EE" sz="1600" dirty="0">
                <a:latin typeface="+mj-lt"/>
              </a:rPr>
              <a:t>Professor Mike X </a:t>
            </a:r>
            <a:r>
              <a:rPr lang="et-EE" sz="1600" dirty="0" err="1">
                <a:latin typeface="+mj-lt"/>
              </a:rPr>
              <a:t>Cohen</a:t>
            </a:r>
            <a:r>
              <a:rPr lang="et-EE" sz="1600" dirty="0">
                <a:latin typeface="+mj-lt"/>
              </a:rPr>
              <a:t> (</a:t>
            </a:r>
            <a:r>
              <a:rPr lang="et-EE" sz="1600" dirty="0" err="1">
                <a:latin typeface="+mj-lt"/>
              </a:rPr>
              <a:t>Radboudi</a:t>
            </a:r>
            <a:r>
              <a:rPr lang="et-EE" sz="1600" dirty="0">
                <a:latin typeface="+mj-lt"/>
              </a:rPr>
              <a:t> Ülikool ja </a:t>
            </a:r>
            <a:r>
              <a:rPr lang="et-EE" sz="1600" dirty="0" err="1">
                <a:latin typeface="+mj-lt"/>
              </a:rPr>
              <a:t>Dondersi</a:t>
            </a:r>
            <a:r>
              <a:rPr lang="et-EE" sz="1600" dirty="0">
                <a:latin typeface="+mj-lt"/>
              </a:rPr>
              <a:t> instituut)</a:t>
            </a:r>
            <a:endParaRPr lang="en-GB" sz="1600" dirty="0">
              <a:latin typeface="+mj-lt"/>
            </a:endParaRPr>
          </a:p>
          <a:p>
            <a:r>
              <a:rPr lang="et-EE" sz="1600" dirty="0">
                <a:latin typeface="+mj-lt"/>
              </a:rPr>
              <a:t>   </a:t>
            </a:r>
          </a:p>
          <a:p>
            <a:endParaRPr lang="en-GB" sz="1600" dirty="0">
              <a:latin typeface="+mj-lt"/>
            </a:endParaRPr>
          </a:p>
        </p:txBody>
      </p:sp>
      <p:sp>
        <p:nvSpPr>
          <p:cNvPr id="10" name="Content Placeholder 2">
            <a:extLst>
              <a:ext uri="{FF2B5EF4-FFF2-40B4-BE49-F238E27FC236}">
                <a16:creationId xmlns:a16="http://schemas.microsoft.com/office/drawing/2014/main" id="{1CFDE968-0F25-4FAC-B52F-9BBB5DA78E24}"/>
              </a:ext>
            </a:extLst>
          </p:cNvPr>
          <p:cNvSpPr>
            <a:spLocks noGrp="1" noChangeArrowheads="1"/>
          </p:cNvSpPr>
          <p:nvPr>
            <p:ph idx="1"/>
          </p:nvPr>
        </p:nvSpPr>
        <p:spPr>
          <a:xfrm>
            <a:off x="6420764" y="5167311"/>
            <a:ext cx="5203963" cy="716973"/>
          </a:xfrm>
        </p:spPr>
        <p:txBody>
          <a:bodyPr>
            <a:normAutofit/>
          </a:bodyPr>
          <a:lstStyle/>
          <a:p>
            <a:pPr marL="0" indent="0" algn="ctr">
              <a:buNone/>
            </a:pPr>
            <a:r>
              <a:rPr lang="et-EE" sz="1600" dirty="0">
                <a:effectLst/>
                <a:latin typeface="+mj-lt"/>
                <a:ea typeface="Calibri" panose="020F0502020204030204" pitchFamily="34" charset="0"/>
                <a:cs typeface="Arial" panose="020B0604020202020204" pitchFamily="34" charset="0"/>
              </a:rPr>
              <a:t>Professor Steven </a:t>
            </a:r>
            <a:r>
              <a:rPr lang="et-EE" sz="1600" dirty="0" err="1">
                <a:effectLst/>
                <a:latin typeface="+mj-lt"/>
                <a:ea typeface="Calibri" panose="020F0502020204030204" pitchFamily="34" charset="0"/>
                <a:cs typeface="Arial" panose="020B0604020202020204" pitchFamily="34" charset="0"/>
              </a:rPr>
              <a:t>Luck</a:t>
            </a:r>
            <a:r>
              <a:rPr lang="et-EE" sz="1600" dirty="0">
                <a:effectLst/>
                <a:latin typeface="+mj-lt"/>
                <a:ea typeface="Calibri" panose="020F0502020204030204" pitchFamily="34" charset="0"/>
                <a:cs typeface="Arial" panose="020B0604020202020204" pitchFamily="34" charset="0"/>
              </a:rPr>
              <a:t> (</a:t>
            </a:r>
            <a:r>
              <a:rPr lang="et-EE" sz="1600" dirty="0" err="1">
                <a:effectLst/>
                <a:latin typeface="+mj-lt"/>
                <a:ea typeface="Calibri" panose="020F0502020204030204" pitchFamily="34" charset="0"/>
                <a:cs typeface="Arial" panose="020B0604020202020204" pitchFamily="34" charset="0"/>
              </a:rPr>
              <a:t>Kalifornia</a:t>
            </a:r>
            <a:r>
              <a:rPr lang="et-EE" sz="1600" dirty="0">
                <a:effectLst/>
                <a:latin typeface="+mj-lt"/>
                <a:ea typeface="Calibri" panose="020F0502020204030204" pitchFamily="34" charset="0"/>
                <a:cs typeface="Arial" panose="020B0604020202020204" pitchFamily="34" charset="0"/>
              </a:rPr>
              <a:t> Ülikool, Davis)</a:t>
            </a:r>
          </a:p>
          <a:p>
            <a:pPr marL="0" indent="0" algn="ctr">
              <a:buNone/>
            </a:pPr>
            <a:r>
              <a:rPr lang="et-EE" altLang="en-US" sz="1600" dirty="0">
                <a:latin typeface="+mj-lt"/>
                <a:cs typeface="Arial" panose="020B0604020202020204" pitchFamily="34" charset="0"/>
              </a:rPr>
              <a:t>Kaasprofessor Emily </a:t>
            </a:r>
            <a:r>
              <a:rPr lang="et-EE" altLang="en-US" sz="1600" dirty="0" err="1">
                <a:latin typeface="+mj-lt"/>
                <a:cs typeface="Arial" panose="020B0604020202020204" pitchFamily="34" charset="0"/>
              </a:rPr>
              <a:t>Kappenman</a:t>
            </a:r>
            <a:r>
              <a:rPr lang="et-EE" altLang="en-US" sz="1600" dirty="0">
                <a:latin typeface="+mj-lt"/>
                <a:cs typeface="Arial" panose="020B0604020202020204" pitchFamily="34" charset="0"/>
              </a:rPr>
              <a:t> (San Diego Osariiklik Ülikool)</a:t>
            </a:r>
          </a:p>
          <a:p>
            <a:pPr marL="0" indent="0" algn="ctr">
              <a:buNone/>
            </a:pPr>
            <a:endParaRPr lang="et-EE" altLang="en-US" sz="1600" dirty="0">
              <a:latin typeface="+mj-lt"/>
              <a:cs typeface="Arial" panose="020B0604020202020204" pitchFamily="34" charset="0"/>
            </a:endParaRPr>
          </a:p>
          <a:p>
            <a:pPr marL="0" indent="0" algn="ctr">
              <a:buNone/>
            </a:pPr>
            <a:endParaRPr lang="et-EE" altLang="en-US" sz="1600" dirty="0">
              <a:latin typeface="+mj-lt"/>
              <a:cs typeface="Arial" panose="020B0604020202020204" pitchFamily="34" charset="0"/>
            </a:endParaRPr>
          </a:p>
        </p:txBody>
      </p:sp>
      <p:pic>
        <p:nvPicPr>
          <p:cNvPr id="11" name="Picture 10">
            <a:hlinkClick r:id="rId5"/>
            <a:extLst>
              <a:ext uri="{FF2B5EF4-FFF2-40B4-BE49-F238E27FC236}">
                <a16:creationId xmlns:a16="http://schemas.microsoft.com/office/drawing/2014/main" id="{BD289357-D377-4267-98AA-C0C8B2628302}"/>
              </a:ext>
            </a:extLst>
          </p:cNvPr>
          <p:cNvPicPr>
            <a:picLocks noChangeAspect="1"/>
          </p:cNvPicPr>
          <p:nvPr/>
        </p:nvPicPr>
        <p:blipFill>
          <a:blip r:embed="rId6"/>
          <a:stretch>
            <a:fillRect/>
          </a:stretch>
        </p:blipFill>
        <p:spPr>
          <a:xfrm>
            <a:off x="838200" y="1951232"/>
            <a:ext cx="5203963" cy="2927795"/>
          </a:xfrm>
          <a:prstGeom prst="rect">
            <a:avLst/>
          </a:prstGeom>
        </p:spPr>
      </p:pic>
      <p:pic>
        <p:nvPicPr>
          <p:cNvPr id="13" name="Picture 12" descr="Icon&#10;&#10;Description automatically generated">
            <a:hlinkClick r:id="rId5"/>
            <a:extLst>
              <a:ext uri="{FF2B5EF4-FFF2-40B4-BE49-F238E27FC236}">
                <a16:creationId xmlns:a16="http://schemas.microsoft.com/office/drawing/2014/main" id="{EA80120B-97C5-4E4F-940A-ACDA94F61F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094" y="4301358"/>
            <a:ext cx="899534" cy="872548"/>
          </a:xfrm>
          <a:prstGeom prst="rect">
            <a:avLst/>
          </a:prstGeom>
        </p:spPr>
      </p:pic>
      <p:pic>
        <p:nvPicPr>
          <p:cNvPr id="14" name="Picture 13" descr="Icon&#10;&#10;Description automatically generated">
            <a:hlinkClick r:id="rId3"/>
            <a:extLst>
              <a:ext uri="{FF2B5EF4-FFF2-40B4-BE49-F238E27FC236}">
                <a16:creationId xmlns:a16="http://schemas.microsoft.com/office/drawing/2014/main" id="{0B4E708D-3FB2-426D-B35B-240C9EA7C0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74960" y="4301358"/>
            <a:ext cx="899534" cy="872548"/>
          </a:xfrm>
          <a:prstGeom prst="rect">
            <a:avLst/>
          </a:prstGeom>
        </p:spPr>
      </p:pic>
    </p:spTree>
    <p:extLst>
      <p:ext uri="{BB962C8B-B14F-4D97-AF65-F5344CB8AC3E}">
        <p14:creationId xmlns:p14="http://schemas.microsoft.com/office/powerpoint/2010/main" val="326204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Silmaliigutused</a:t>
            </a:r>
            <a:endParaRPr lang="en-GB" altLang="en-US" dirty="0"/>
          </a:p>
        </p:txBody>
      </p:sp>
      <p:pic>
        <p:nvPicPr>
          <p:cNvPr id="3" name="Picture 2">
            <a:extLst>
              <a:ext uri="{FF2B5EF4-FFF2-40B4-BE49-F238E27FC236}">
                <a16:creationId xmlns:a16="http://schemas.microsoft.com/office/drawing/2014/main" id="{F703664B-C123-4B5D-8AE0-F588195CF664}"/>
              </a:ext>
            </a:extLst>
          </p:cNvPr>
          <p:cNvPicPr>
            <a:picLocks noChangeAspect="1"/>
          </p:cNvPicPr>
          <p:nvPr/>
        </p:nvPicPr>
        <p:blipFill>
          <a:blip r:embed="rId3"/>
          <a:stretch>
            <a:fillRect/>
          </a:stretch>
        </p:blipFill>
        <p:spPr>
          <a:xfrm>
            <a:off x="2781294" y="2207087"/>
            <a:ext cx="6830378" cy="3629532"/>
          </a:xfrm>
          <a:prstGeom prst="rect">
            <a:avLst/>
          </a:prstGeom>
        </p:spPr>
      </p:pic>
      <p:sp>
        <p:nvSpPr>
          <p:cNvPr id="5" name="TextBox 4">
            <a:extLst>
              <a:ext uri="{FF2B5EF4-FFF2-40B4-BE49-F238E27FC236}">
                <a16:creationId xmlns:a16="http://schemas.microsoft.com/office/drawing/2014/main" id="{BC770571-DCC3-4A66-AF88-1A12BA3D2DBA}"/>
              </a:ext>
            </a:extLst>
          </p:cNvPr>
          <p:cNvSpPr txBox="1"/>
          <p:nvPr/>
        </p:nvSpPr>
        <p:spPr>
          <a:xfrm>
            <a:off x="654977" y="6168352"/>
            <a:ext cx="6097712" cy="369332"/>
          </a:xfrm>
          <a:prstGeom prst="rect">
            <a:avLst/>
          </a:prstGeom>
          <a:noFill/>
        </p:spPr>
        <p:txBody>
          <a:bodyPr wrap="square">
            <a:spAutoFit/>
          </a:bodyPr>
          <a:lstStyle/>
          <a:p>
            <a:r>
              <a:rPr lang="et-EE" dirty="0">
                <a:solidFill>
                  <a:srgbClr val="000000"/>
                </a:solidFill>
                <a:latin typeface="+mj-lt"/>
              </a:rPr>
              <a:t>(</a:t>
            </a:r>
            <a:r>
              <a:rPr lang="en-GB" sz="1800" b="0" i="0" u="none" strike="noStrike" baseline="0" dirty="0">
                <a:solidFill>
                  <a:srgbClr val="000000"/>
                </a:solidFill>
                <a:latin typeface="+mj-lt"/>
              </a:rPr>
              <a:t>Farnsworth, 2019)</a:t>
            </a:r>
            <a:endParaRPr lang="en-GB" dirty="0">
              <a:latin typeface="+mj-lt"/>
            </a:endParaRPr>
          </a:p>
        </p:txBody>
      </p:sp>
    </p:spTree>
    <p:extLst>
      <p:ext uri="{BB962C8B-B14F-4D97-AF65-F5344CB8AC3E}">
        <p14:creationId xmlns:p14="http://schemas.microsoft.com/office/powerpoint/2010/main" val="386483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311C4B-BD4B-425F-BA14-3864A6718A72}"/>
              </a:ext>
            </a:extLst>
          </p:cNvPr>
          <p:cNvPicPr>
            <a:picLocks noChangeAspect="1"/>
          </p:cNvPicPr>
          <p:nvPr/>
        </p:nvPicPr>
        <p:blipFill rotWithShape="1">
          <a:blip r:embed="rId2"/>
          <a:srcRect r="52" b="35153"/>
          <a:stretch/>
        </p:blipFill>
        <p:spPr>
          <a:xfrm>
            <a:off x="781600" y="484750"/>
            <a:ext cx="6598255" cy="1482596"/>
          </a:xfrm>
          <a:prstGeom prst="rect">
            <a:avLst/>
          </a:prstGeom>
        </p:spPr>
      </p:pic>
      <p:pic>
        <p:nvPicPr>
          <p:cNvPr id="7" name="Picture 4" descr="The Oxford Handbook of Event-Related Potential Components (Oxford Library  of Psychology): 9780199328048: Medicine &amp; Health Science Books @ Amazon.com">
            <a:extLst>
              <a:ext uri="{FF2B5EF4-FFF2-40B4-BE49-F238E27FC236}">
                <a16:creationId xmlns:a16="http://schemas.microsoft.com/office/drawing/2014/main" id="{06A564DC-D872-4CED-BCDC-B54A0A97B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784" y="2243189"/>
            <a:ext cx="2969261" cy="42454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CCB7ED7-411B-4BA2-ACC1-5E6BDE348359}"/>
              </a:ext>
            </a:extLst>
          </p:cNvPr>
          <p:cNvPicPr>
            <a:picLocks noChangeAspect="1"/>
          </p:cNvPicPr>
          <p:nvPr/>
        </p:nvPicPr>
        <p:blipFill>
          <a:blip r:embed="rId4"/>
          <a:stretch>
            <a:fillRect/>
          </a:stretch>
        </p:blipFill>
        <p:spPr>
          <a:xfrm>
            <a:off x="4644800" y="2102938"/>
            <a:ext cx="6585399" cy="1636124"/>
          </a:xfrm>
          <a:prstGeom prst="rect">
            <a:avLst/>
          </a:prstGeom>
        </p:spPr>
      </p:pic>
      <p:grpSp>
        <p:nvGrpSpPr>
          <p:cNvPr id="17" name="Group 16">
            <a:extLst>
              <a:ext uri="{FF2B5EF4-FFF2-40B4-BE49-F238E27FC236}">
                <a16:creationId xmlns:a16="http://schemas.microsoft.com/office/drawing/2014/main" id="{29650808-1D02-4782-8288-71F949527800}"/>
              </a:ext>
            </a:extLst>
          </p:cNvPr>
          <p:cNvGrpSpPr/>
          <p:nvPr/>
        </p:nvGrpSpPr>
        <p:grpSpPr>
          <a:xfrm>
            <a:off x="5000886" y="4027055"/>
            <a:ext cx="5853040" cy="2155805"/>
            <a:chOff x="4390087" y="2667740"/>
            <a:chExt cx="7300131" cy="3847629"/>
          </a:xfrm>
        </p:grpSpPr>
        <p:pic>
          <p:nvPicPr>
            <p:cNvPr id="13" name="Picture 12">
              <a:hlinkClick r:id="rId5"/>
              <a:extLst>
                <a:ext uri="{FF2B5EF4-FFF2-40B4-BE49-F238E27FC236}">
                  <a16:creationId xmlns:a16="http://schemas.microsoft.com/office/drawing/2014/main" id="{CAA8367E-163B-4046-B875-0C3B05288027}"/>
                </a:ext>
              </a:extLst>
            </p:cNvPr>
            <p:cNvPicPr>
              <a:picLocks noChangeAspect="1"/>
            </p:cNvPicPr>
            <p:nvPr/>
          </p:nvPicPr>
          <p:blipFill>
            <a:blip r:embed="rId6"/>
            <a:stretch>
              <a:fillRect/>
            </a:stretch>
          </p:blipFill>
          <p:spPr>
            <a:xfrm>
              <a:off x="4390087" y="2667740"/>
              <a:ext cx="7300131" cy="3847629"/>
            </a:xfrm>
            <a:prstGeom prst="rect">
              <a:avLst/>
            </a:prstGeom>
          </p:spPr>
        </p:pic>
        <p:sp>
          <p:nvSpPr>
            <p:cNvPr id="15" name="Oval 14">
              <a:extLst>
                <a:ext uri="{FF2B5EF4-FFF2-40B4-BE49-F238E27FC236}">
                  <a16:creationId xmlns:a16="http://schemas.microsoft.com/office/drawing/2014/main" id="{94BA6830-5207-4744-B750-0038E16CC21C}"/>
                </a:ext>
              </a:extLst>
            </p:cNvPr>
            <p:cNvSpPr/>
            <p:nvPr/>
          </p:nvSpPr>
          <p:spPr>
            <a:xfrm rot="2005599">
              <a:off x="6128833" y="5021179"/>
              <a:ext cx="1465118" cy="97674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389156B-366B-4643-8149-650ED9F2206B}"/>
                </a:ext>
              </a:extLst>
            </p:cNvPr>
            <p:cNvSpPr/>
            <p:nvPr/>
          </p:nvSpPr>
          <p:spPr>
            <a:xfrm rot="637274">
              <a:off x="4537945" y="4015362"/>
              <a:ext cx="1465118" cy="976745"/>
            </a:xfrm>
            <a:prstGeom prst="ellipse">
              <a:avLst/>
            </a:prstGeom>
            <a:noFill/>
            <a:ln w="38100">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1123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E1EBE-63BE-47EE-AABD-0381CC607964}"/>
              </a:ext>
            </a:extLst>
          </p:cNvPr>
          <p:cNvSpPr/>
          <p:nvPr/>
        </p:nvSpPr>
        <p:spPr>
          <a:xfrm>
            <a:off x="1750644" y="681746"/>
            <a:ext cx="8956433" cy="5670527"/>
          </a:xfrm>
          <a:prstGeom prst="rect">
            <a:avLst/>
          </a:prstGeom>
        </p:spPr>
        <p:txBody>
          <a:bodyPr wrap="square">
            <a:spAutoFit/>
          </a:bodyPr>
          <a:lstStyle/>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Sissejuhatus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Esimene eksperiment</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		Silmaliigutuste rakendamine laboris</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Monitoride seadistama, silma-andurite valiidsus ja reliaablus, 		dünaamiliselt muutuvad stiimulid ja OKN juhtfail</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Pavlovia keskkond ja veebikatsete läbiviimine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Veebikatse programmeerimine ja üleslaadimine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Lihasaktiivsuse ja südameaktiivsuse mõõtmine</a:t>
            </a:r>
            <a:r>
              <a:rPr lang="et-EE" dirty="0">
                <a:latin typeface="Calibri" panose="020F0502020204030204" pitchFamily="34" charset="0"/>
                <a:ea typeface="Calibri" panose="020F0502020204030204" pitchFamily="34" charset="0"/>
                <a:cs typeface="Arial" panose="020B0604020202020204" pitchFamily="34" charset="0"/>
              </a:rPr>
              <a:t> </a:t>
            </a: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Südame- ja lihasaktiivsuse mõõtmine, ehmatuse silmapilgutus 			(demo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afektiivsete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stiimulitega)</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Elektroentsefalograafia (EEG) rakendamine laboris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Põhilised müraallikad</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EEG rakendamine väljaspool laborit</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P300 demo, motoorse ettekujutamise demo</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Muud füsioloogilised mõõdikud</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Posneri katse programmeerimine </a:t>
            </a:r>
            <a:endParaRPr lang="en-GB" dirty="0">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DEB789-3B41-4910-A781-745C72C2D4AA}"/>
              </a:ext>
            </a:extLst>
          </p:cNvPr>
          <p:cNvSpPr/>
          <p:nvPr/>
        </p:nvSpPr>
        <p:spPr>
          <a:xfrm>
            <a:off x="1750643" y="4876800"/>
            <a:ext cx="8956433" cy="7666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62911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1A5C7-6719-4276-A0A2-C0CB3599BDF0}"/>
              </a:ext>
            </a:extLst>
          </p:cNvPr>
          <p:cNvPicPr>
            <a:picLocks noChangeAspect="1"/>
          </p:cNvPicPr>
          <p:nvPr/>
        </p:nvPicPr>
        <p:blipFill>
          <a:blip r:embed="rId2"/>
          <a:stretch>
            <a:fillRect/>
          </a:stretch>
        </p:blipFill>
        <p:spPr>
          <a:xfrm>
            <a:off x="1518328" y="0"/>
            <a:ext cx="9155344" cy="6858000"/>
          </a:xfrm>
          <a:prstGeom prst="rect">
            <a:avLst/>
          </a:prstGeom>
        </p:spPr>
      </p:pic>
    </p:spTree>
    <p:extLst>
      <p:ext uri="{BB962C8B-B14F-4D97-AF65-F5344CB8AC3E}">
        <p14:creationId xmlns:p14="http://schemas.microsoft.com/office/powerpoint/2010/main" val="4983865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BFD7A6-A983-4592-8A1F-09523E2B0BDB}"/>
              </a:ext>
            </a:extLst>
          </p:cNvPr>
          <p:cNvPicPr>
            <a:picLocks noChangeAspect="1"/>
          </p:cNvPicPr>
          <p:nvPr/>
        </p:nvPicPr>
        <p:blipFill>
          <a:blip r:embed="rId2"/>
          <a:stretch>
            <a:fillRect/>
          </a:stretch>
        </p:blipFill>
        <p:spPr>
          <a:xfrm>
            <a:off x="1476554" y="0"/>
            <a:ext cx="9238891" cy="6858000"/>
          </a:xfrm>
          <a:prstGeom prst="rect">
            <a:avLst/>
          </a:prstGeom>
        </p:spPr>
      </p:pic>
    </p:spTree>
    <p:extLst>
      <p:ext uri="{BB962C8B-B14F-4D97-AF65-F5344CB8AC3E}">
        <p14:creationId xmlns:p14="http://schemas.microsoft.com/office/powerpoint/2010/main" val="3167008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AB6FDE-9945-403D-8F58-6E622D2F7E7F}"/>
              </a:ext>
            </a:extLst>
          </p:cNvPr>
          <p:cNvPicPr>
            <a:picLocks noChangeAspect="1"/>
          </p:cNvPicPr>
          <p:nvPr/>
        </p:nvPicPr>
        <p:blipFill>
          <a:blip r:embed="rId2"/>
          <a:stretch>
            <a:fillRect/>
          </a:stretch>
        </p:blipFill>
        <p:spPr>
          <a:xfrm>
            <a:off x="1491343" y="0"/>
            <a:ext cx="9209314" cy="6858000"/>
          </a:xfrm>
          <a:prstGeom prst="rect">
            <a:avLst/>
          </a:prstGeom>
        </p:spPr>
      </p:pic>
    </p:spTree>
    <p:extLst>
      <p:ext uri="{BB962C8B-B14F-4D97-AF65-F5344CB8AC3E}">
        <p14:creationId xmlns:p14="http://schemas.microsoft.com/office/powerpoint/2010/main" val="2558184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C00CA-39F6-436E-8156-88FBA6F61643}"/>
              </a:ext>
            </a:extLst>
          </p:cNvPr>
          <p:cNvPicPr>
            <a:picLocks noChangeAspect="1"/>
          </p:cNvPicPr>
          <p:nvPr/>
        </p:nvPicPr>
        <p:blipFill>
          <a:blip r:embed="rId2"/>
          <a:stretch>
            <a:fillRect/>
          </a:stretch>
        </p:blipFill>
        <p:spPr>
          <a:xfrm>
            <a:off x="1543562" y="0"/>
            <a:ext cx="9104876" cy="6858000"/>
          </a:xfrm>
          <a:prstGeom prst="rect">
            <a:avLst/>
          </a:prstGeom>
        </p:spPr>
      </p:pic>
    </p:spTree>
    <p:extLst>
      <p:ext uri="{BB962C8B-B14F-4D97-AF65-F5344CB8AC3E}">
        <p14:creationId xmlns:p14="http://schemas.microsoft.com/office/powerpoint/2010/main" val="41487567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FED82-3532-4CCB-BC65-46102F947B3E}"/>
              </a:ext>
            </a:extLst>
          </p:cNvPr>
          <p:cNvPicPr>
            <a:picLocks noChangeAspect="1"/>
          </p:cNvPicPr>
          <p:nvPr/>
        </p:nvPicPr>
        <p:blipFill>
          <a:blip r:embed="rId2"/>
          <a:stretch>
            <a:fillRect/>
          </a:stretch>
        </p:blipFill>
        <p:spPr>
          <a:xfrm>
            <a:off x="1593865" y="0"/>
            <a:ext cx="9004270" cy="6858000"/>
          </a:xfrm>
          <a:prstGeom prst="rect">
            <a:avLst/>
          </a:prstGeom>
        </p:spPr>
      </p:pic>
    </p:spTree>
    <p:extLst>
      <p:ext uri="{BB962C8B-B14F-4D97-AF65-F5344CB8AC3E}">
        <p14:creationId xmlns:p14="http://schemas.microsoft.com/office/powerpoint/2010/main" val="2878426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latin typeface="Arial" panose="020B0604020202020204" pitchFamily="34" charset="0"/>
                <a:cs typeface="Arial" panose="020B0604020202020204" pitchFamily="34" charset="0"/>
              </a:rPr>
              <a:t>Sissejuhatus psühhofüsioloogia rakendustesse</a:t>
            </a:r>
            <a:endParaRPr lang="en-GB" sz="3200" dirty="0">
              <a:solidFill>
                <a:srgbClr val="363636"/>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Arial" panose="020B0604020202020204" pitchFamily="34" charset="0"/>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969939" y="3327826"/>
            <a:ext cx="4789260" cy="830997"/>
          </a:xfrm>
          <a:prstGeom prst="rect">
            <a:avLst/>
          </a:prstGeom>
          <a:noFill/>
        </p:spPr>
        <p:txBody>
          <a:bodyPr wrap="none" rtlCol="0">
            <a:spAutoFit/>
          </a:bodyPr>
          <a:lstStyle/>
          <a:p>
            <a:r>
              <a:rPr lang="en-GB" sz="4800" dirty="0">
                <a:latin typeface="Arial" panose="020B0604020202020204" pitchFamily="34" charset="0"/>
                <a:cs typeface="Arial" panose="020B0604020202020204" pitchFamily="34" charset="0"/>
              </a:rPr>
              <a:t>SISSEJUHATUS</a:t>
            </a:r>
          </a:p>
        </p:txBody>
      </p:sp>
      <p:pic>
        <p:nvPicPr>
          <p:cNvPr id="5" name="Picture 4">
            <a:extLst>
              <a:ext uri="{FF2B5EF4-FFF2-40B4-BE49-F238E27FC236}">
                <a16:creationId xmlns:a16="http://schemas.microsoft.com/office/drawing/2014/main" id="{DF1DCF5C-576A-408B-B15C-0DA923A53FF0}"/>
              </a:ext>
            </a:extLst>
          </p:cNvPr>
          <p:cNvPicPr>
            <a:picLocks noChangeAspect="1"/>
          </p:cNvPicPr>
          <p:nvPr/>
        </p:nvPicPr>
        <p:blipFill>
          <a:blip r:embed="rId3"/>
          <a:stretch>
            <a:fillRect/>
          </a:stretch>
        </p:blipFill>
        <p:spPr>
          <a:xfrm>
            <a:off x="6579052" y="1341579"/>
            <a:ext cx="3746048" cy="3418911"/>
          </a:xfrm>
          <a:prstGeom prst="rect">
            <a:avLst/>
          </a:prstGeom>
        </p:spPr>
      </p:pic>
      <p:sp>
        <p:nvSpPr>
          <p:cNvPr id="6" name="Rectangle 5">
            <a:extLst>
              <a:ext uri="{FF2B5EF4-FFF2-40B4-BE49-F238E27FC236}">
                <a16:creationId xmlns:a16="http://schemas.microsoft.com/office/drawing/2014/main" id="{8488E203-B2D9-454A-BC0C-47C3368228C8}"/>
              </a:ext>
            </a:extLst>
          </p:cNvPr>
          <p:cNvSpPr/>
          <p:nvPr/>
        </p:nvSpPr>
        <p:spPr>
          <a:xfrm rot="5400000">
            <a:off x="9448758" y="3677234"/>
            <a:ext cx="2050561" cy="281050"/>
          </a:xfrm>
          <a:prstGeom prst="rect">
            <a:avLst/>
          </a:prstGeom>
        </p:spPr>
        <p:txBody>
          <a:bodyPr wrap="none">
            <a:spAutoFit/>
          </a:bodyPr>
          <a:lstStyle/>
          <a:p>
            <a:pPr>
              <a:lnSpc>
                <a:spcPct val="107000"/>
              </a:lnSpc>
              <a:spcAft>
                <a:spcPts val="800"/>
              </a:spcAft>
            </a:pPr>
            <a:r>
              <a:rPr lang="et-EE" dirty="0">
                <a:latin typeface="Times New Roman" panose="02020603050405020304" pitchFamily="18" charset="0"/>
                <a:ea typeface="Calibri" panose="020F0502020204030204" pitchFamily="34" charset="0"/>
                <a:cs typeface="Arial" panose="020B0604020202020204" pitchFamily="34" charset="0"/>
              </a:rPr>
              <a:t>(Ferrari et al., 2020)</a:t>
            </a:r>
            <a:endParaRPr lang="en-GB"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5025646-AAF2-44EF-B2CF-B0B72BE0ED4F}"/>
              </a:ext>
            </a:extLst>
          </p:cNvPr>
          <p:cNvSpPr/>
          <p:nvPr/>
        </p:nvSpPr>
        <p:spPr>
          <a:xfrm rot="16200000">
            <a:off x="4962395" y="3064691"/>
            <a:ext cx="3109441" cy="369332"/>
          </a:xfrm>
          <a:prstGeom prst="rect">
            <a:avLst/>
          </a:prstGeom>
        </p:spPr>
        <p:txBody>
          <a:bodyPr wrap="none">
            <a:spAutoFit/>
          </a:bodyPr>
          <a:lstStyle/>
          <a:p>
            <a:r>
              <a:rPr lang="en-GB" dirty="0">
                <a:hlinkClick r:id="rId4"/>
              </a:rPr>
              <a:t>https://youtu.be/12n47zYXuB8</a:t>
            </a:r>
            <a:endParaRPr lang="en-GB" dirty="0"/>
          </a:p>
        </p:txBody>
      </p:sp>
    </p:spTree>
    <p:extLst>
      <p:ext uri="{BB962C8B-B14F-4D97-AF65-F5344CB8AC3E}">
        <p14:creationId xmlns:p14="http://schemas.microsoft.com/office/powerpoint/2010/main" val="12384321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BC25B-12AF-4E27-9D0F-4DFA3C953A38}"/>
              </a:ext>
            </a:extLst>
          </p:cNvPr>
          <p:cNvPicPr>
            <a:picLocks noChangeAspect="1"/>
          </p:cNvPicPr>
          <p:nvPr/>
        </p:nvPicPr>
        <p:blipFill>
          <a:blip r:embed="rId2"/>
          <a:stretch>
            <a:fillRect/>
          </a:stretch>
        </p:blipFill>
        <p:spPr>
          <a:xfrm>
            <a:off x="1511253" y="0"/>
            <a:ext cx="9169494" cy="6858000"/>
          </a:xfrm>
          <a:prstGeom prst="rect">
            <a:avLst/>
          </a:prstGeom>
        </p:spPr>
      </p:pic>
    </p:spTree>
    <p:extLst>
      <p:ext uri="{BB962C8B-B14F-4D97-AF65-F5344CB8AC3E}">
        <p14:creationId xmlns:p14="http://schemas.microsoft.com/office/powerpoint/2010/main" val="27333246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62395-721F-4255-A020-F068D67009CA}"/>
              </a:ext>
            </a:extLst>
          </p:cNvPr>
          <p:cNvPicPr>
            <a:picLocks noChangeAspect="1"/>
          </p:cNvPicPr>
          <p:nvPr/>
        </p:nvPicPr>
        <p:blipFill>
          <a:blip r:embed="rId2"/>
          <a:stretch>
            <a:fillRect/>
          </a:stretch>
        </p:blipFill>
        <p:spPr>
          <a:xfrm>
            <a:off x="1477086" y="0"/>
            <a:ext cx="9237828" cy="6858000"/>
          </a:xfrm>
          <a:prstGeom prst="rect">
            <a:avLst/>
          </a:prstGeom>
        </p:spPr>
      </p:pic>
    </p:spTree>
    <p:extLst>
      <p:ext uri="{BB962C8B-B14F-4D97-AF65-F5344CB8AC3E}">
        <p14:creationId xmlns:p14="http://schemas.microsoft.com/office/powerpoint/2010/main" val="2515163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Demod OpenVibe’is</a:t>
            </a:r>
            <a:endParaRPr lang="en-GB" altLang="en-US" dirty="0"/>
          </a:p>
        </p:txBody>
      </p:sp>
      <p:pic>
        <p:nvPicPr>
          <p:cNvPr id="6" name="Picture 5">
            <a:extLst>
              <a:ext uri="{FF2B5EF4-FFF2-40B4-BE49-F238E27FC236}">
                <a16:creationId xmlns:a16="http://schemas.microsoft.com/office/drawing/2014/main" id="{A20C3D4C-1811-43B7-958D-1F5115FA63A1}"/>
              </a:ext>
            </a:extLst>
          </p:cNvPr>
          <p:cNvPicPr>
            <a:picLocks noChangeAspect="1"/>
          </p:cNvPicPr>
          <p:nvPr/>
        </p:nvPicPr>
        <p:blipFill>
          <a:blip r:embed="rId3"/>
          <a:stretch>
            <a:fillRect/>
          </a:stretch>
        </p:blipFill>
        <p:spPr>
          <a:xfrm>
            <a:off x="1779540" y="1916759"/>
            <a:ext cx="3976455" cy="4248139"/>
          </a:xfrm>
          <a:prstGeom prst="rect">
            <a:avLst/>
          </a:prstGeom>
        </p:spPr>
      </p:pic>
      <p:pic>
        <p:nvPicPr>
          <p:cNvPr id="7" name="Picture 6" descr="A picture containing calendar&#10;&#10;Description automatically generated">
            <a:extLst>
              <a:ext uri="{FF2B5EF4-FFF2-40B4-BE49-F238E27FC236}">
                <a16:creationId xmlns:a16="http://schemas.microsoft.com/office/drawing/2014/main" id="{88E54C97-EA11-45A6-BE97-EDA17175C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007" y="2428537"/>
            <a:ext cx="4543610" cy="2559567"/>
          </a:xfrm>
          <a:prstGeom prst="rect">
            <a:avLst/>
          </a:prstGeom>
        </p:spPr>
      </p:pic>
      <p:pic>
        <p:nvPicPr>
          <p:cNvPr id="3" name="Picture 2">
            <a:extLst>
              <a:ext uri="{FF2B5EF4-FFF2-40B4-BE49-F238E27FC236}">
                <a16:creationId xmlns:a16="http://schemas.microsoft.com/office/drawing/2014/main" id="{9AB862A7-9C33-4557-9311-C1FA9CEE302B}"/>
              </a:ext>
            </a:extLst>
          </p:cNvPr>
          <p:cNvPicPr>
            <a:picLocks noChangeAspect="1"/>
          </p:cNvPicPr>
          <p:nvPr/>
        </p:nvPicPr>
        <p:blipFill>
          <a:blip r:embed="rId5"/>
          <a:stretch>
            <a:fillRect/>
          </a:stretch>
        </p:blipFill>
        <p:spPr>
          <a:xfrm>
            <a:off x="7026190" y="5135320"/>
            <a:ext cx="3953427" cy="1181265"/>
          </a:xfrm>
          <a:prstGeom prst="rect">
            <a:avLst/>
          </a:prstGeom>
        </p:spPr>
      </p:pic>
    </p:spTree>
    <p:extLst>
      <p:ext uri="{BB962C8B-B14F-4D97-AF65-F5344CB8AC3E}">
        <p14:creationId xmlns:p14="http://schemas.microsoft.com/office/powerpoint/2010/main" val="186206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E1EBE-63BE-47EE-AABD-0381CC607964}"/>
              </a:ext>
            </a:extLst>
          </p:cNvPr>
          <p:cNvSpPr/>
          <p:nvPr/>
        </p:nvSpPr>
        <p:spPr>
          <a:xfrm>
            <a:off x="1750644" y="681746"/>
            <a:ext cx="8956433" cy="5670527"/>
          </a:xfrm>
          <a:prstGeom prst="rect">
            <a:avLst/>
          </a:prstGeom>
        </p:spPr>
        <p:txBody>
          <a:bodyPr wrap="square">
            <a:spAutoFit/>
          </a:bodyPr>
          <a:lstStyle/>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Sissejuhatus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Esimene eksperiment</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		Silmaliigutuste rakendamine laboris</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Monitoride seadistama, silma-andurite valiidsus ja reliaablus, 		dünaamiliselt muutuvad stiimulid ja OKN juhtfail</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Pavlovia keskkond ja veebikatsete läbiviimine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Veebikatse programmeerimine ja üleslaadimine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Lihasaktiivsuse ja südameaktiivsuse mõõtmine</a:t>
            </a:r>
            <a:r>
              <a:rPr lang="et-EE" dirty="0">
                <a:latin typeface="Calibri" panose="020F0502020204030204" pitchFamily="34" charset="0"/>
                <a:ea typeface="Calibri" panose="020F0502020204030204" pitchFamily="34" charset="0"/>
                <a:cs typeface="Arial" panose="020B0604020202020204" pitchFamily="34" charset="0"/>
              </a:rPr>
              <a:t> </a:t>
            </a: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Südame- ja lihasaktiivsuse mõõtmine, ehmatuse silmapilgutus 			(demo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afektiivsete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stiimulitega)</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Elektroentsefalograafia (EEG) rakendamine laboris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Põhilised müraallikad</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EEG rakendamine väljaspool laborit</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P300 demo, motoorse ettekujutamise demo</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Muud füsioloogilised mõõdikud</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Posneri katse programmeerimine </a:t>
            </a:r>
            <a:endParaRPr lang="en-GB" dirty="0">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3DEB789-3B41-4910-A781-745C72C2D4AA}"/>
              </a:ext>
            </a:extLst>
          </p:cNvPr>
          <p:cNvSpPr/>
          <p:nvPr/>
        </p:nvSpPr>
        <p:spPr>
          <a:xfrm>
            <a:off x="1750644" y="5585655"/>
            <a:ext cx="8956433" cy="76661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93942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cs typeface="Arial" panose="020B0604020202020204" pitchFamily="34" charset="0"/>
              </a:rPr>
              <a:t>Sissejuhatus psühhofüsioloogia rakendustesse</a:t>
            </a:r>
            <a:endParaRPr lang="en-GB" sz="3200" dirty="0">
              <a:solidFill>
                <a:srgbClr val="363636"/>
              </a:solidFill>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mj-lt"/>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1276350" y="3135042"/>
            <a:ext cx="4295278" cy="830997"/>
          </a:xfrm>
          <a:prstGeom prst="rect">
            <a:avLst/>
          </a:prstGeom>
          <a:noFill/>
        </p:spPr>
        <p:txBody>
          <a:bodyPr wrap="none" rtlCol="0">
            <a:spAutoFit/>
          </a:bodyPr>
          <a:lstStyle/>
          <a:p>
            <a:r>
              <a:rPr lang="et-EE" sz="4800" dirty="0">
                <a:latin typeface="+mj-lt"/>
                <a:cs typeface="Arial" panose="020B0604020202020204" pitchFamily="34" charset="0"/>
              </a:rPr>
              <a:t>Muud mõõdikud</a:t>
            </a:r>
            <a:endParaRPr lang="en-GB" sz="4800" dirty="0">
              <a:latin typeface="+mj-lt"/>
              <a:cs typeface="Arial" panose="020B0604020202020204" pitchFamily="34" charset="0"/>
            </a:endParaRP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25B7F5-9412-4FBB-93E3-9E9DD22B6E80}"/>
              </a:ext>
            </a:extLst>
          </p:cNvPr>
          <p:cNvPicPr>
            <a:picLocks noChangeAspect="1"/>
          </p:cNvPicPr>
          <p:nvPr/>
        </p:nvPicPr>
        <p:blipFill>
          <a:blip r:embed="rId4"/>
          <a:stretch>
            <a:fillRect/>
          </a:stretch>
        </p:blipFill>
        <p:spPr>
          <a:xfrm>
            <a:off x="6410917" y="1186326"/>
            <a:ext cx="3086531" cy="4039164"/>
          </a:xfrm>
          <a:prstGeom prst="rect">
            <a:avLst/>
          </a:prstGeom>
        </p:spPr>
      </p:pic>
      <p:pic>
        <p:nvPicPr>
          <p:cNvPr id="10" name="Picture 9">
            <a:extLst>
              <a:ext uri="{FF2B5EF4-FFF2-40B4-BE49-F238E27FC236}">
                <a16:creationId xmlns:a16="http://schemas.microsoft.com/office/drawing/2014/main" id="{3F7E733B-E4FE-43E7-BF32-0A3392A75393}"/>
              </a:ext>
            </a:extLst>
          </p:cNvPr>
          <p:cNvPicPr>
            <a:picLocks noChangeAspect="1"/>
          </p:cNvPicPr>
          <p:nvPr/>
        </p:nvPicPr>
        <p:blipFill>
          <a:blip r:embed="rId5"/>
          <a:stretch>
            <a:fillRect/>
          </a:stretch>
        </p:blipFill>
        <p:spPr>
          <a:xfrm>
            <a:off x="8679228" y="2655784"/>
            <a:ext cx="2381582" cy="1267002"/>
          </a:xfrm>
          <a:prstGeom prst="rect">
            <a:avLst/>
          </a:prstGeom>
        </p:spPr>
      </p:pic>
    </p:spTree>
    <p:extLst>
      <p:ext uri="{BB962C8B-B14F-4D97-AF65-F5344CB8AC3E}">
        <p14:creationId xmlns:p14="http://schemas.microsoft.com/office/powerpoint/2010/main" val="2507315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092-7A47-42CB-93F0-B9332BDB6E0E}"/>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dirty="0"/>
              <a:t>Täna loengus</a:t>
            </a:r>
            <a:endParaRPr lang="en-GB" altLang="en-US" dirty="0"/>
          </a:p>
        </p:txBody>
      </p:sp>
      <p:sp>
        <p:nvSpPr>
          <p:cNvPr id="5" name="Content Placeholder 2">
            <a:extLst>
              <a:ext uri="{FF2B5EF4-FFF2-40B4-BE49-F238E27FC236}">
                <a16:creationId xmlns:a16="http://schemas.microsoft.com/office/drawing/2014/main" id="{036DE06A-BB6C-46C4-9A13-2BC2654B9D60}"/>
              </a:ext>
            </a:extLst>
          </p:cNvPr>
          <p:cNvSpPr txBox="1">
            <a:spLocks noChangeArrowheads="1"/>
          </p:cNvSpPr>
          <p:nvPr/>
        </p:nvSpPr>
        <p:spPr>
          <a:xfrm>
            <a:off x="9370913" y="2089865"/>
            <a:ext cx="2891461" cy="4023330"/>
          </a:xfrm>
          <a:prstGeom prst="rect">
            <a:avLst/>
          </a:prstGeom>
          <a:ln>
            <a:no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EDR</a:t>
            </a:r>
          </a:p>
          <a:p>
            <a:pPr marL="0" indent="0" algn="ctr">
              <a:spcBef>
                <a:spcPts val="0"/>
              </a:spcBef>
              <a:buFont typeface="Arial" panose="020B0604020202020204" pitchFamily="34" charset="0"/>
              <a:buNone/>
            </a:pPr>
            <a:endParaRPr lang="et-EE" altLang="en-US" sz="2400" dirty="0">
              <a:solidFill>
                <a:srgbClr val="C00000"/>
              </a:solidFill>
              <a:latin typeface="+mj-lt"/>
              <a:cs typeface="Arial" panose="020B0604020202020204" pitchFamily="34" charset="0"/>
            </a:endParaRPr>
          </a:p>
          <a:p>
            <a:pPr marL="0" indent="0" algn="ctr">
              <a:spcBef>
                <a:spcPts val="0"/>
              </a:spcBef>
              <a:buFont typeface="Arial" panose="020B0604020202020204" pitchFamily="34" charset="0"/>
              <a:buNone/>
            </a:pPr>
            <a:endParaRPr lang="et-EE" altLang="en-US" sz="2400" dirty="0">
              <a:solidFill>
                <a:srgbClr val="C00000"/>
              </a:solidFill>
              <a:latin typeface="+mj-lt"/>
              <a:cs typeface="Arial" panose="020B0604020202020204" pitchFamily="34" charset="0"/>
            </a:endParaRPr>
          </a:p>
          <a:p>
            <a:pPr marL="0" indent="0" algn="ctr">
              <a:spcBef>
                <a:spcPts val="0"/>
              </a:spcBef>
              <a:buFont typeface="Arial" panose="020B0604020202020204" pitchFamily="34" charset="0"/>
              <a:buNone/>
            </a:pPr>
            <a:endParaRPr lang="et-EE" altLang="en-US" sz="2400" dirty="0">
              <a:solidFill>
                <a:srgbClr val="C00000"/>
              </a:solidFill>
              <a:latin typeface="+mj-lt"/>
              <a:cs typeface="Arial" panose="020B0604020202020204" pitchFamily="34" charset="0"/>
            </a:endParaRP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Asenditähistused</a:t>
            </a:r>
          </a:p>
          <a:p>
            <a:pPr marL="0" indent="0" algn="ctr">
              <a:spcBef>
                <a:spcPts val="0"/>
              </a:spcBef>
              <a:buFont typeface="Arial" panose="020B0604020202020204" pitchFamily="34" charset="0"/>
              <a:buNone/>
            </a:pPr>
            <a:endParaRPr lang="et-EE" altLang="en-US" sz="2400" dirty="0">
              <a:solidFill>
                <a:srgbClr val="7030A0"/>
              </a:solidFill>
              <a:latin typeface="+mj-lt"/>
              <a:cs typeface="Arial" panose="020B0604020202020204" pitchFamily="34" charset="0"/>
            </a:endParaRPr>
          </a:p>
          <a:p>
            <a:pPr marL="0" indent="0" algn="ctr">
              <a:spcBef>
                <a:spcPts val="0"/>
              </a:spcBef>
              <a:buFont typeface="Arial" panose="020B0604020202020204" pitchFamily="34" charset="0"/>
              <a:buNone/>
            </a:pPr>
            <a:endParaRPr lang="et-EE" altLang="en-US" sz="2400" dirty="0">
              <a:solidFill>
                <a:srgbClr val="008800"/>
              </a:solidFill>
              <a:latin typeface="+mj-lt"/>
              <a:cs typeface="Arial" panose="020B0604020202020204" pitchFamily="34" charset="0"/>
            </a:endParaRPr>
          </a:p>
          <a:p>
            <a:pPr marL="0" indent="0" algn="ctr">
              <a:spcBef>
                <a:spcPts val="0"/>
              </a:spcBef>
              <a:buFont typeface="Arial" panose="020B0604020202020204" pitchFamily="34" charset="0"/>
              <a:buNone/>
            </a:pPr>
            <a:endParaRPr lang="et-EE" altLang="en-US" sz="2400" dirty="0">
              <a:solidFill>
                <a:srgbClr val="0088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fNIRS</a:t>
            </a:r>
          </a:p>
        </p:txBody>
      </p:sp>
      <p:grpSp>
        <p:nvGrpSpPr>
          <p:cNvPr id="30" name="Group 29">
            <a:extLst>
              <a:ext uri="{FF2B5EF4-FFF2-40B4-BE49-F238E27FC236}">
                <a16:creationId xmlns:a16="http://schemas.microsoft.com/office/drawing/2014/main" id="{0B5F24CC-0194-4227-9E15-27C4B172E5C3}"/>
              </a:ext>
            </a:extLst>
          </p:cNvPr>
          <p:cNvGrpSpPr/>
          <p:nvPr/>
        </p:nvGrpSpPr>
        <p:grpSpPr>
          <a:xfrm>
            <a:off x="1279864" y="1700533"/>
            <a:ext cx="8263095" cy="4467958"/>
            <a:chOff x="1279864" y="1700533"/>
            <a:chExt cx="8263095" cy="4467958"/>
          </a:xfrm>
        </p:grpSpPr>
        <p:pic>
          <p:nvPicPr>
            <p:cNvPr id="4" name="Picture 3">
              <a:extLst>
                <a:ext uri="{FF2B5EF4-FFF2-40B4-BE49-F238E27FC236}">
                  <a16:creationId xmlns:a16="http://schemas.microsoft.com/office/drawing/2014/main" id="{EE5AD004-99E0-43DC-8083-1E589BBB2D64}"/>
                </a:ext>
              </a:extLst>
            </p:cNvPr>
            <p:cNvPicPr>
              <a:picLocks noChangeAspect="1"/>
            </p:cNvPicPr>
            <p:nvPr/>
          </p:nvPicPr>
          <p:blipFill>
            <a:blip r:embed="rId2"/>
            <a:stretch>
              <a:fillRect/>
            </a:stretch>
          </p:blipFill>
          <p:spPr>
            <a:xfrm>
              <a:off x="1279864" y="1700533"/>
              <a:ext cx="8263095" cy="4467958"/>
            </a:xfrm>
            <a:prstGeom prst="rect">
              <a:avLst/>
            </a:prstGeom>
          </p:spPr>
        </p:pic>
        <p:cxnSp>
          <p:nvCxnSpPr>
            <p:cNvPr id="9" name="Straight Arrow Connector 8">
              <a:extLst>
                <a:ext uri="{FF2B5EF4-FFF2-40B4-BE49-F238E27FC236}">
                  <a16:creationId xmlns:a16="http://schemas.microsoft.com/office/drawing/2014/main" id="{4A82A990-E52D-4B04-9532-FBAA29D74861}"/>
                </a:ext>
              </a:extLst>
            </p:cNvPr>
            <p:cNvCxnSpPr>
              <a:cxnSpLocks/>
            </p:cNvCxnSpPr>
            <p:nvPr/>
          </p:nvCxnSpPr>
          <p:spPr>
            <a:xfrm>
              <a:off x="1374474" y="5325824"/>
              <a:ext cx="8016057" cy="0"/>
            </a:xfrm>
            <a:prstGeom prst="straightConnector1">
              <a:avLst/>
            </a:prstGeom>
            <a:ln w="76200">
              <a:solidFill>
                <a:srgbClr val="0088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DB2CC0-EDB2-4953-A38D-420D3D3D7B9D}"/>
                </a:ext>
              </a:extLst>
            </p:cNvPr>
            <p:cNvCxnSpPr>
              <a:cxnSpLocks/>
            </p:cNvCxnSpPr>
            <p:nvPr/>
          </p:nvCxnSpPr>
          <p:spPr>
            <a:xfrm flipV="1">
              <a:off x="3446585" y="2325453"/>
              <a:ext cx="5850218" cy="2652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E187A2C-2CE4-480C-8FDC-E92124978F00}"/>
                </a:ext>
              </a:extLst>
            </p:cNvPr>
            <p:cNvCxnSpPr>
              <a:cxnSpLocks/>
            </p:cNvCxnSpPr>
            <p:nvPr/>
          </p:nvCxnSpPr>
          <p:spPr>
            <a:xfrm>
              <a:off x="1374474" y="4580055"/>
              <a:ext cx="5138052" cy="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86BE23-EDAC-4B7F-A155-7F58573786BB}"/>
                </a:ext>
              </a:extLst>
            </p:cNvPr>
            <p:cNvCxnSpPr>
              <a:cxnSpLocks/>
            </p:cNvCxnSpPr>
            <p:nvPr/>
          </p:nvCxnSpPr>
          <p:spPr>
            <a:xfrm>
              <a:off x="6512526" y="3832049"/>
              <a:ext cx="2703011" cy="1370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FF47C5-DDC7-4776-8A57-75084EBE1192}"/>
                </a:ext>
              </a:extLst>
            </p:cNvPr>
            <p:cNvCxnSpPr>
              <a:cxnSpLocks/>
            </p:cNvCxnSpPr>
            <p:nvPr/>
          </p:nvCxnSpPr>
          <p:spPr>
            <a:xfrm flipV="1">
              <a:off x="1374474" y="3059758"/>
              <a:ext cx="7921447" cy="924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B5257FA-6AC6-46AA-AB22-68D1D418CD23}"/>
                </a:ext>
              </a:extLst>
            </p:cNvPr>
            <p:cNvCxnSpPr>
              <a:cxnSpLocks/>
            </p:cNvCxnSpPr>
            <p:nvPr/>
          </p:nvCxnSpPr>
          <p:spPr>
            <a:xfrm>
              <a:off x="1374474" y="3832049"/>
              <a:ext cx="497608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4334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NIRS optode placement and experimental set-up. A) A Hitachi 3 Â 3... |  Download Scientific Diagram">
            <a:extLst>
              <a:ext uri="{FF2B5EF4-FFF2-40B4-BE49-F238E27FC236}">
                <a16:creationId xmlns:a16="http://schemas.microsoft.com/office/drawing/2014/main" id="{70B18EA9-C966-4C33-95C5-AF047803D9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34"/>
          <a:stretch/>
        </p:blipFill>
        <p:spPr bwMode="auto">
          <a:xfrm>
            <a:off x="7316560" y="3521102"/>
            <a:ext cx="2958623" cy="22960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NIRS optode placement and experimental set-up. A) A Hitachi 3 Â 3... |  Download Scientific Diagram">
            <a:extLst>
              <a:ext uri="{FF2B5EF4-FFF2-40B4-BE49-F238E27FC236}">
                <a16:creationId xmlns:a16="http://schemas.microsoft.com/office/drawing/2014/main" id="{C3FA2EE4-631D-4650-BCF5-5B997CB1B5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986"/>
          <a:stretch/>
        </p:blipFill>
        <p:spPr bwMode="auto">
          <a:xfrm>
            <a:off x="7316560" y="729806"/>
            <a:ext cx="2958623" cy="220387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SR Sensor | NEUROSPEC Webshop">
            <a:extLst>
              <a:ext uri="{FF2B5EF4-FFF2-40B4-BE49-F238E27FC236}">
                <a16:creationId xmlns:a16="http://schemas.microsoft.com/office/drawing/2014/main" id="{70E2BDC7-1A84-4652-BE38-CC3B466BAC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655" y="3546704"/>
            <a:ext cx="3438187" cy="27780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CD50AF-5576-41B3-AF97-A9A3DA429899}"/>
              </a:ext>
            </a:extLst>
          </p:cNvPr>
          <p:cNvPicPr>
            <a:picLocks noChangeAspect="1"/>
          </p:cNvPicPr>
          <p:nvPr/>
        </p:nvPicPr>
        <p:blipFill>
          <a:blip r:embed="rId5"/>
          <a:stretch>
            <a:fillRect/>
          </a:stretch>
        </p:blipFill>
        <p:spPr>
          <a:xfrm>
            <a:off x="2247851" y="729806"/>
            <a:ext cx="3191320" cy="3238952"/>
          </a:xfrm>
          <a:prstGeom prst="rect">
            <a:avLst/>
          </a:prstGeom>
        </p:spPr>
      </p:pic>
      <p:sp>
        <p:nvSpPr>
          <p:cNvPr id="6" name="Rectangle 5">
            <a:extLst>
              <a:ext uri="{FF2B5EF4-FFF2-40B4-BE49-F238E27FC236}">
                <a16:creationId xmlns:a16="http://schemas.microsoft.com/office/drawing/2014/main" id="{62973AB6-0993-4374-8EB5-6CE830985DEA}"/>
              </a:ext>
            </a:extLst>
          </p:cNvPr>
          <p:cNvSpPr/>
          <p:nvPr/>
        </p:nvSpPr>
        <p:spPr>
          <a:xfrm>
            <a:off x="7062608" y="6128194"/>
            <a:ext cx="3466526" cy="369332"/>
          </a:xfrm>
          <a:prstGeom prst="rect">
            <a:avLst/>
          </a:prstGeom>
        </p:spPr>
        <p:txBody>
          <a:bodyPr wrap="none">
            <a:spAutoFit/>
          </a:bodyPr>
          <a:lstStyle/>
          <a:p>
            <a:r>
              <a:rPr lang="et-EE" dirty="0">
                <a:latin typeface="+mj-lt"/>
              </a:rPr>
              <a:t>(Anderson, </a:t>
            </a:r>
            <a:r>
              <a:rPr lang="et-EE" dirty="0" err="1">
                <a:latin typeface="+mj-lt"/>
              </a:rPr>
              <a:t>Lazard</a:t>
            </a:r>
            <a:r>
              <a:rPr lang="et-EE" dirty="0">
                <a:latin typeface="+mj-lt"/>
              </a:rPr>
              <a:t>, &amp; </a:t>
            </a:r>
            <a:r>
              <a:rPr lang="et-EE" dirty="0" err="1">
                <a:latin typeface="+mj-lt"/>
              </a:rPr>
              <a:t>Hartley</a:t>
            </a:r>
            <a:r>
              <a:rPr lang="et-EE" dirty="0">
                <a:latin typeface="+mj-lt"/>
              </a:rPr>
              <a:t>, 2017)</a:t>
            </a:r>
          </a:p>
        </p:txBody>
      </p:sp>
    </p:spTree>
    <p:extLst>
      <p:ext uri="{BB962C8B-B14F-4D97-AF65-F5344CB8AC3E}">
        <p14:creationId xmlns:p14="http://schemas.microsoft.com/office/powerpoint/2010/main" val="3884885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weat as a bodily fluid. (a) Illustration of the average sweat gland density on various regions of the body in (glands/cm 2 ) [47,52]. (b) Scale showing the approximate range of concentrations reported for different sweat analytes [16,38,41,42,50].">
            <a:extLst>
              <a:ext uri="{FF2B5EF4-FFF2-40B4-BE49-F238E27FC236}">
                <a16:creationId xmlns:a16="http://schemas.microsoft.com/office/drawing/2014/main" id="{228747D0-6018-4D4C-99B4-BAF6E51720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00"/>
          <a:stretch/>
        </p:blipFill>
        <p:spPr bwMode="auto">
          <a:xfrm>
            <a:off x="7011596" y="910253"/>
            <a:ext cx="3438187" cy="46900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SR Sensor | NEUROSPEC Webshop">
            <a:extLst>
              <a:ext uri="{FF2B5EF4-FFF2-40B4-BE49-F238E27FC236}">
                <a16:creationId xmlns:a16="http://schemas.microsoft.com/office/drawing/2014/main" id="{5A1978B5-8305-4848-823D-663E695A12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015" y="3572362"/>
            <a:ext cx="3438187" cy="27780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D7CCA3F-7F12-477E-9BA8-C2D73879F8F8}"/>
              </a:ext>
            </a:extLst>
          </p:cNvPr>
          <p:cNvPicPr>
            <a:picLocks noChangeAspect="1"/>
          </p:cNvPicPr>
          <p:nvPr/>
        </p:nvPicPr>
        <p:blipFill>
          <a:blip r:embed="rId5"/>
          <a:stretch>
            <a:fillRect/>
          </a:stretch>
        </p:blipFill>
        <p:spPr>
          <a:xfrm>
            <a:off x="2257448" y="725319"/>
            <a:ext cx="3191320" cy="3238952"/>
          </a:xfrm>
          <a:prstGeom prst="rect">
            <a:avLst/>
          </a:prstGeom>
        </p:spPr>
      </p:pic>
      <p:sp>
        <p:nvSpPr>
          <p:cNvPr id="7" name="Rectangle 6">
            <a:extLst>
              <a:ext uri="{FF2B5EF4-FFF2-40B4-BE49-F238E27FC236}">
                <a16:creationId xmlns:a16="http://schemas.microsoft.com/office/drawing/2014/main" id="{73DD5CCB-65C5-4065-8F47-C1CB56290008}"/>
              </a:ext>
            </a:extLst>
          </p:cNvPr>
          <p:cNvSpPr/>
          <p:nvPr/>
        </p:nvSpPr>
        <p:spPr>
          <a:xfrm>
            <a:off x="6014644" y="6165751"/>
            <a:ext cx="4749826" cy="369332"/>
          </a:xfrm>
          <a:prstGeom prst="rect">
            <a:avLst/>
          </a:prstGeom>
        </p:spPr>
        <p:txBody>
          <a:bodyPr wrap="none">
            <a:spAutoFit/>
          </a:bodyPr>
          <a:lstStyle/>
          <a:p>
            <a:r>
              <a:rPr lang="et-EE" dirty="0">
                <a:latin typeface="+mj-lt"/>
              </a:rPr>
              <a:t>(</a:t>
            </a:r>
            <a:r>
              <a:rPr lang="et-EE" dirty="0" err="1">
                <a:latin typeface="+mj-lt"/>
              </a:rPr>
              <a:t>Legner</a:t>
            </a:r>
            <a:r>
              <a:rPr lang="et-EE" dirty="0">
                <a:latin typeface="+mj-lt"/>
              </a:rPr>
              <a:t>, </a:t>
            </a:r>
            <a:r>
              <a:rPr lang="et-EE" dirty="0" err="1">
                <a:latin typeface="+mj-lt"/>
              </a:rPr>
              <a:t>Kalwa</a:t>
            </a:r>
            <a:r>
              <a:rPr lang="et-EE" dirty="0">
                <a:latin typeface="+mj-lt"/>
              </a:rPr>
              <a:t>, </a:t>
            </a:r>
            <a:r>
              <a:rPr lang="et-EE" dirty="0" err="1">
                <a:latin typeface="+mj-lt"/>
              </a:rPr>
              <a:t>Patel</a:t>
            </a:r>
            <a:r>
              <a:rPr lang="et-EE" dirty="0">
                <a:latin typeface="+mj-lt"/>
              </a:rPr>
              <a:t>, </a:t>
            </a:r>
            <a:r>
              <a:rPr lang="et-EE" dirty="0" err="1">
                <a:latin typeface="+mj-lt"/>
              </a:rPr>
              <a:t>Chesmore</a:t>
            </a:r>
            <a:r>
              <a:rPr lang="et-EE" dirty="0">
                <a:latin typeface="+mj-lt"/>
              </a:rPr>
              <a:t>, &amp; </a:t>
            </a:r>
            <a:r>
              <a:rPr lang="et-EE" dirty="0" err="1">
                <a:latin typeface="+mj-lt"/>
              </a:rPr>
              <a:t>Pandey</a:t>
            </a:r>
            <a:r>
              <a:rPr lang="et-EE" dirty="0">
                <a:latin typeface="+mj-lt"/>
              </a:rPr>
              <a:t>, 2019)</a:t>
            </a:r>
          </a:p>
        </p:txBody>
      </p:sp>
    </p:spTree>
    <p:extLst>
      <p:ext uri="{BB962C8B-B14F-4D97-AF65-F5344CB8AC3E}">
        <p14:creationId xmlns:p14="http://schemas.microsoft.com/office/powerpoint/2010/main" val="6927649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EEFC46DF-9897-4761-A723-012063765EDE}"/>
              </a:ext>
            </a:extLst>
          </p:cNvPr>
          <p:cNvPicPr>
            <a:picLocks noChangeAspect="1"/>
          </p:cNvPicPr>
          <p:nvPr/>
        </p:nvPicPr>
        <p:blipFill rotWithShape="1">
          <a:blip r:embed="rId4"/>
          <a:srcRect l="29618" t="29011"/>
          <a:stretch/>
        </p:blipFill>
        <p:spPr>
          <a:xfrm>
            <a:off x="1788607" y="439958"/>
            <a:ext cx="8414500" cy="5604124"/>
          </a:xfrm>
          <a:prstGeom prst="rect">
            <a:avLst/>
          </a:prstGeom>
        </p:spPr>
      </p:pic>
      <p:pic>
        <p:nvPicPr>
          <p:cNvPr id="4" name="Picture 3" descr="Icon&#10;&#10;Description automatically generated">
            <a:hlinkClick r:id="rId5"/>
            <a:extLst>
              <a:ext uri="{FF2B5EF4-FFF2-40B4-BE49-F238E27FC236}">
                <a16:creationId xmlns:a16="http://schemas.microsoft.com/office/drawing/2014/main" id="{90D52252-29F9-4CFA-A87B-DB46F1D440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3352" y="5492594"/>
            <a:ext cx="785488" cy="801528"/>
          </a:xfrm>
          <a:prstGeom prst="rect">
            <a:avLst/>
          </a:prstGeom>
        </p:spPr>
      </p:pic>
    </p:spTree>
    <p:extLst>
      <p:ext uri="{BB962C8B-B14F-4D97-AF65-F5344CB8AC3E}">
        <p14:creationId xmlns:p14="http://schemas.microsoft.com/office/powerpoint/2010/main" val="39169275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220D2-6156-4A79-9B38-03AF0D500A77}"/>
              </a:ext>
            </a:extLst>
          </p:cNvPr>
          <p:cNvPicPr>
            <a:picLocks noChangeAspect="1"/>
          </p:cNvPicPr>
          <p:nvPr/>
        </p:nvPicPr>
        <p:blipFill>
          <a:blip r:embed="rId3"/>
          <a:stretch>
            <a:fillRect/>
          </a:stretch>
        </p:blipFill>
        <p:spPr>
          <a:xfrm>
            <a:off x="1909178" y="323416"/>
            <a:ext cx="8373644" cy="6211167"/>
          </a:xfrm>
          <a:prstGeom prst="rect">
            <a:avLst/>
          </a:prstGeom>
        </p:spPr>
      </p:pic>
    </p:spTree>
    <p:extLst>
      <p:ext uri="{BB962C8B-B14F-4D97-AF65-F5344CB8AC3E}">
        <p14:creationId xmlns:p14="http://schemas.microsoft.com/office/powerpoint/2010/main" val="920734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del: uute koroonaviiruse haigusjuhtude arv päevas sõltuvalt sotsiaalse distantseerumise meetmete kasutuselevõtust ühepäevase vahega.">
            <a:extLst>
              <a:ext uri="{FF2B5EF4-FFF2-40B4-BE49-F238E27FC236}">
                <a16:creationId xmlns:a16="http://schemas.microsoft.com/office/drawing/2014/main" id="{DD4EAA8B-3FF8-44C2-AD82-49C38784D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262890"/>
            <a:ext cx="10991850" cy="6595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991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54D74-088F-4714-AE24-FACE71EBDFC1}"/>
              </a:ext>
            </a:extLst>
          </p:cNvPr>
          <p:cNvPicPr>
            <a:picLocks noChangeAspect="1"/>
          </p:cNvPicPr>
          <p:nvPr/>
        </p:nvPicPr>
        <p:blipFill>
          <a:blip r:embed="rId3"/>
          <a:stretch>
            <a:fillRect/>
          </a:stretch>
        </p:blipFill>
        <p:spPr>
          <a:xfrm>
            <a:off x="1722120" y="1043997"/>
            <a:ext cx="8328660" cy="4292032"/>
          </a:xfrm>
          <a:prstGeom prst="rect">
            <a:avLst/>
          </a:prstGeom>
        </p:spPr>
      </p:pic>
      <p:sp>
        <p:nvSpPr>
          <p:cNvPr id="5" name="Rectangle 4">
            <a:extLst>
              <a:ext uri="{FF2B5EF4-FFF2-40B4-BE49-F238E27FC236}">
                <a16:creationId xmlns:a16="http://schemas.microsoft.com/office/drawing/2014/main" id="{46A6EE0E-6093-4278-ABDC-15F84BBCE07D}"/>
              </a:ext>
            </a:extLst>
          </p:cNvPr>
          <p:cNvSpPr/>
          <p:nvPr/>
        </p:nvSpPr>
        <p:spPr>
          <a:xfrm>
            <a:off x="1504309" y="6251658"/>
            <a:ext cx="3485634" cy="369332"/>
          </a:xfrm>
          <a:prstGeom prst="rect">
            <a:avLst/>
          </a:prstGeom>
        </p:spPr>
        <p:txBody>
          <a:bodyPr wrap="none">
            <a:spAutoFit/>
          </a:bodyPr>
          <a:lstStyle/>
          <a:p>
            <a:r>
              <a:rPr lang="et-EE" dirty="0">
                <a:latin typeface="+mj-lt"/>
              </a:rPr>
              <a:t>(</a:t>
            </a:r>
            <a:r>
              <a:rPr lang="et-EE" dirty="0" err="1">
                <a:latin typeface="+mj-lt"/>
              </a:rPr>
              <a:t>Picard</a:t>
            </a:r>
            <a:r>
              <a:rPr lang="et-EE" dirty="0">
                <a:latin typeface="+mj-lt"/>
              </a:rPr>
              <a:t>, </a:t>
            </a:r>
            <a:r>
              <a:rPr lang="et-EE" dirty="0" err="1">
                <a:latin typeface="+mj-lt"/>
              </a:rPr>
              <a:t>Fedor</a:t>
            </a:r>
            <a:r>
              <a:rPr lang="et-EE" dirty="0">
                <a:latin typeface="+mj-lt"/>
              </a:rPr>
              <a:t>, &amp; </a:t>
            </a:r>
            <a:r>
              <a:rPr lang="et-EE" dirty="0" err="1">
                <a:latin typeface="+mj-lt"/>
              </a:rPr>
              <a:t>Ayzenberg</a:t>
            </a:r>
            <a:r>
              <a:rPr lang="et-EE" dirty="0">
                <a:latin typeface="+mj-lt"/>
              </a:rPr>
              <a:t>, 2016)</a:t>
            </a:r>
          </a:p>
        </p:txBody>
      </p:sp>
    </p:spTree>
    <p:extLst>
      <p:ext uri="{BB962C8B-B14F-4D97-AF65-F5344CB8AC3E}">
        <p14:creationId xmlns:p14="http://schemas.microsoft.com/office/powerpoint/2010/main" val="623258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7B5199-8146-4FFC-9EC8-16F412C17FEF}"/>
              </a:ext>
            </a:extLst>
          </p:cNvPr>
          <p:cNvGrpSpPr/>
          <p:nvPr/>
        </p:nvGrpSpPr>
        <p:grpSpPr>
          <a:xfrm>
            <a:off x="1844553" y="437680"/>
            <a:ext cx="5267325" cy="5781675"/>
            <a:chOff x="3462338" y="538163"/>
            <a:chExt cx="5267325" cy="5781675"/>
          </a:xfrm>
        </p:grpSpPr>
        <p:pic>
          <p:nvPicPr>
            <p:cNvPr id="12290" name="Picture 2" descr="Principles of Electrodermal Phenomena | SpringerLink">
              <a:extLst>
                <a:ext uri="{FF2B5EF4-FFF2-40B4-BE49-F238E27FC236}">
                  <a16:creationId xmlns:a16="http://schemas.microsoft.com/office/drawing/2014/main" id="{813C4575-0921-4E5F-8273-CA6F33E00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338" y="538163"/>
              <a:ext cx="5267325" cy="578167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5944727B-33DC-4199-9F51-A3FE4C8B98B5}"/>
                </a:ext>
              </a:extLst>
            </p:cNvPr>
            <p:cNvCxnSpPr>
              <a:cxnSpLocks/>
            </p:cNvCxnSpPr>
            <p:nvPr/>
          </p:nvCxnSpPr>
          <p:spPr>
            <a:xfrm flipH="1">
              <a:off x="6189787" y="1095270"/>
              <a:ext cx="1215850" cy="1889090"/>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7E5A792-76B8-4BA0-B1E9-021FEAE1D39E}"/>
                </a:ext>
              </a:extLst>
            </p:cNvPr>
            <p:cNvCxnSpPr>
              <a:cxnSpLocks/>
            </p:cNvCxnSpPr>
            <p:nvPr/>
          </p:nvCxnSpPr>
          <p:spPr>
            <a:xfrm>
              <a:off x="6189787" y="2944166"/>
              <a:ext cx="1" cy="1951055"/>
            </a:xfrm>
            <a:prstGeom prst="line">
              <a:avLst/>
            </a:prstGeom>
            <a:ln w="476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50C268A-0F91-40D2-96AC-F9FEFCD91218}"/>
                </a:ext>
              </a:extLst>
            </p:cNvPr>
            <p:cNvCxnSpPr/>
            <p:nvPr/>
          </p:nvCxnSpPr>
          <p:spPr>
            <a:xfrm>
              <a:off x="5888333" y="3135086"/>
              <a:ext cx="0" cy="167807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250AAA2E-F23C-4CE1-A549-D7980DFF75F0}"/>
                </a:ext>
              </a:extLst>
            </p:cNvPr>
            <p:cNvSpPr/>
            <p:nvPr/>
          </p:nvSpPr>
          <p:spPr>
            <a:xfrm>
              <a:off x="4879081" y="1628408"/>
              <a:ext cx="1205944" cy="1597115"/>
            </a:xfrm>
            <a:custGeom>
              <a:avLst/>
              <a:gdLst>
                <a:gd name="connsiteX0" fmla="*/ 888673 w 1205944"/>
                <a:gd name="connsiteY0" fmla="*/ 1318929 h 1650525"/>
                <a:gd name="connsiteX1" fmla="*/ 868576 w 1205944"/>
                <a:gd name="connsiteY1" fmla="*/ 1369171 h 1650525"/>
                <a:gd name="connsiteX2" fmla="*/ 898721 w 1205944"/>
                <a:gd name="connsiteY2" fmla="*/ 1389268 h 1650525"/>
                <a:gd name="connsiteX3" fmla="*/ 1039398 w 1205944"/>
                <a:gd name="connsiteY3" fmla="*/ 1439510 h 1650525"/>
                <a:gd name="connsiteX4" fmla="*/ 1059495 w 1205944"/>
                <a:gd name="connsiteY4" fmla="*/ 1469655 h 1650525"/>
                <a:gd name="connsiteX5" fmla="*/ 1119785 w 1205944"/>
                <a:gd name="connsiteY5" fmla="*/ 1117962 h 1650525"/>
                <a:gd name="connsiteX6" fmla="*/ 1180075 w 1205944"/>
                <a:gd name="connsiteY6" fmla="*/ 1027527 h 1650525"/>
                <a:gd name="connsiteX7" fmla="*/ 1200172 w 1205944"/>
                <a:gd name="connsiteY7" fmla="*/ 977285 h 1650525"/>
                <a:gd name="connsiteX8" fmla="*/ 999205 w 1205944"/>
                <a:gd name="connsiteY8" fmla="*/ 1057672 h 1650525"/>
                <a:gd name="connsiteX9" fmla="*/ 959011 w 1205944"/>
                <a:gd name="connsiteY9" fmla="*/ 1138059 h 1650525"/>
                <a:gd name="connsiteX10" fmla="*/ 908770 w 1205944"/>
                <a:gd name="connsiteY10" fmla="*/ 1268688 h 1650525"/>
                <a:gd name="connsiteX11" fmla="*/ 868576 w 1205944"/>
                <a:gd name="connsiteY11" fmla="*/ 1107914 h 1650525"/>
                <a:gd name="connsiteX12" fmla="*/ 858528 w 1205944"/>
                <a:gd name="connsiteY12" fmla="*/ 876802 h 1650525"/>
                <a:gd name="connsiteX13" fmla="*/ 878624 w 1205944"/>
                <a:gd name="connsiteY13" fmla="*/ 585400 h 1650525"/>
                <a:gd name="connsiteX14" fmla="*/ 938915 w 1205944"/>
                <a:gd name="connsiteY14" fmla="*/ 374384 h 1650525"/>
                <a:gd name="connsiteX15" fmla="*/ 1019301 w 1205944"/>
                <a:gd name="connsiteY15" fmla="*/ 203562 h 1650525"/>
                <a:gd name="connsiteX16" fmla="*/ 1049446 w 1205944"/>
                <a:gd name="connsiteY16" fmla="*/ 163369 h 1650525"/>
                <a:gd name="connsiteX17" fmla="*/ 1089640 w 1205944"/>
                <a:gd name="connsiteY17" fmla="*/ 52837 h 1650525"/>
                <a:gd name="connsiteX18" fmla="*/ 1099688 w 1205944"/>
                <a:gd name="connsiteY18" fmla="*/ 2595 h 1650525"/>
                <a:gd name="connsiteX19" fmla="*/ 838431 w 1205944"/>
                <a:gd name="connsiteY19" fmla="*/ 22692 h 1650525"/>
                <a:gd name="connsiteX20" fmla="*/ 687706 w 1205944"/>
                <a:gd name="connsiteY20" fmla="*/ 133224 h 1650525"/>
                <a:gd name="connsiteX21" fmla="*/ 607319 w 1205944"/>
                <a:gd name="connsiteY21" fmla="*/ 203562 h 1650525"/>
                <a:gd name="connsiteX22" fmla="*/ 557077 w 1205944"/>
                <a:gd name="connsiteY22" fmla="*/ 223659 h 1650525"/>
                <a:gd name="connsiteX23" fmla="*/ 486739 w 1205944"/>
                <a:gd name="connsiteY23" fmla="*/ 253804 h 1650525"/>
                <a:gd name="connsiteX24" fmla="*/ 446545 w 1205944"/>
                <a:gd name="connsiteY24" fmla="*/ 273901 h 1650525"/>
                <a:gd name="connsiteX25" fmla="*/ 386255 w 1205944"/>
                <a:gd name="connsiteY25" fmla="*/ 314094 h 1650525"/>
                <a:gd name="connsiteX26" fmla="*/ 336014 w 1205944"/>
                <a:gd name="connsiteY26" fmla="*/ 334191 h 1650525"/>
                <a:gd name="connsiteX27" fmla="*/ 235530 w 1205944"/>
                <a:gd name="connsiteY27" fmla="*/ 424626 h 1650525"/>
                <a:gd name="connsiteX28" fmla="*/ 175240 w 1205944"/>
                <a:gd name="connsiteY28" fmla="*/ 474868 h 1650525"/>
                <a:gd name="connsiteX29" fmla="*/ 135046 w 1205944"/>
                <a:gd name="connsiteY29" fmla="*/ 545206 h 1650525"/>
                <a:gd name="connsiteX30" fmla="*/ 104901 w 1205944"/>
                <a:gd name="connsiteY30" fmla="*/ 635641 h 1650525"/>
                <a:gd name="connsiteX31" fmla="*/ 74756 w 1205944"/>
                <a:gd name="connsiteY31" fmla="*/ 796415 h 1650525"/>
                <a:gd name="connsiteX32" fmla="*/ 14466 w 1205944"/>
                <a:gd name="connsiteY32" fmla="*/ 896899 h 1650525"/>
                <a:gd name="connsiteX33" fmla="*/ 24515 w 1205944"/>
                <a:gd name="connsiteY33" fmla="*/ 1178252 h 1650525"/>
                <a:gd name="connsiteX34" fmla="*/ 54660 w 1205944"/>
                <a:gd name="connsiteY34" fmla="*/ 1379219 h 1650525"/>
                <a:gd name="connsiteX35" fmla="*/ 64708 w 1205944"/>
                <a:gd name="connsiteY35" fmla="*/ 1419413 h 1650525"/>
                <a:gd name="connsiteX36" fmla="*/ 94853 w 1205944"/>
                <a:gd name="connsiteY36" fmla="*/ 1449558 h 1650525"/>
                <a:gd name="connsiteX37" fmla="*/ 235530 w 1205944"/>
                <a:gd name="connsiteY37" fmla="*/ 1560090 h 1650525"/>
                <a:gd name="connsiteX38" fmla="*/ 356110 w 1205944"/>
                <a:gd name="connsiteY38" fmla="*/ 1630428 h 1650525"/>
                <a:gd name="connsiteX39" fmla="*/ 466642 w 1205944"/>
                <a:gd name="connsiteY39" fmla="*/ 1650525 h 1650525"/>
                <a:gd name="connsiteX40" fmla="*/ 627416 w 1205944"/>
                <a:gd name="connsiteY40" fmla="*/ 1630428 h 1650525"/>
                <a:gd name="connsiteX41" fmla="*/ 768093 w 1205944"/>
                <a:gd name="connsiteY41" fmla="*/ 1499800 h 1650525"/>
                <a:gd name="connsiteX42" fmla="*/ 828383 w 1205944"/>
                <a:gd name="connsiteY42" fmla="*/ 1459606 h 1650525"/>
                <a:gd name="connsiteX43" fmla="*/ 858528 w 1205944"/>
                <a:gd name="connsiteY43" fmla="*/ 1429461 h 1650525"/>
                <a:gd name="connsiteX44" fmla="*/ 898721 w 1205944"/>
                <a:gd name="connsiteY44" fmla="*/ 1399316 h 1650525"/>
                <a:gd name="connsiteX45" fmla="*/ 928866 w 1205944"/>
                <a:gd name="connsiteY45" fmla="*/ 1328978 h 1650525"/>
                <a:gd name="connsiteX46" fmla="*/ 948963 w 1205944"/>
                <a:gd name="connsiteY46" fmla="*/ 1188301 h 1650525"/>
                <a:gd name="connsiteX47" fmla="*/ 938915 w 1205944"/>
                <a:gd name="connsiteY47" fmla="*/ 1258639 h 1650525"/>
                <a:gd name="connsiteX48" fmla="*/ 888673 w 1205944"/>
                <a:gd name="connsiteY48" fmla="*/ 1268688 h 1650525"/>
                <a:gd name="connsiteX49" fmla="*/ 848479 w 1205944"/>
                <a:gd name="connsiteY49" fmla="*/ 1288784 h 165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05944" h="1650525">
                  <a:moveTo>
                    <a:pt x="888673" y="1318929"/>
                  </a:moveTo>
                  <a:cubicBezTo>
                    <a:pt x="881974" y="1335676"/>
                    <a:pt x="866025" y="1351315"/>
                    <a:pt x="868576" y="1369171"/>
                  </a:cubicBezTo>
                  <a:cubicBezTo>
                    <a:pt x="870284" y="1381126"/>
                    <a:pt x="888365" y="1383055"/>
                    <a:pt x="898721" y="1389268"/>
                  </a:cubicBezTo>
                  <a:cubicBezTo>
                    <a:pt x="983941" y="1440400"/>
                    <a:pt x="947311" y="1426354"/>
                    <a:pt x="1039398" y="1439510"/>
                  </a:cubicBezTo>
                  <a:cubicBezTo>
                    <a:pt x="1046097" y="1449558"/>
                    <a:pt x="1057396" y="1481548"/>
                    <a:pt x="1059495" y="1469655"/>
                  </a:cubicBezTo>
                  <a:cubicBezTo>
                    <a:pt x="1083275" y="1334904"/>
                    <a:pt x="1039579" y="1238272"/>
                    <a:pt x="1119785" y="1117962"/>
                  </a:cubicBezTo>
                  <a:cubicBezTo>
                    <a:pt x="1139882" y="1087817"/>
                    <a:pt x="1162100" y="1058983"/>
                    <a:pt x="1180075" y="1027527"/>
                  </a:cubicBezTo>
                  <a:cubicBezTo>
                    <a:pt x="1189024" y="1011866"/>
                    <a:pt x="1218209" y="977285"/>
                    <a:pt x="1200172" y="977285"/>
                  </a:cubicBezTo>
                  <a:cubicBezTo>
                    <a:pt x="1184332" y="977285"/>
                    <a:pt x="1036642" y="1041628"/>
                    <a:pt x="999205" y="1057672"/>
                  </a:cubicBezTo>
                  <a:cubicBezTo>
                    <a:pt x="985807" y="1084468"/>
                    <a:pt x="970137" y="1110243"/>
                    <a:pt x="959011" y="1138059"/>
                  </a:cubicBezTo>
                  <a:cubicBezTo>
                    <a:pt x="880201" y="1335086"/>
                    <a:pt x="998234" y="1089760"/>
                    <a:pt x="908770" y="1268688"/>
                  </a:cubicBezTo>
                  <a:cubicBezTo>
                    <a:pt x="908284" y="1266906"/>
                    <a:pt x="870839" y="1139601"/>
                    <a:pt x="868576" y="1107914"/>
                  </a:cubicBezTo>
                  <a:cubicBezTo>
                    <a:pt x="863082" y="1031000"/>
                    <a:pt x="861877" y="953839"/>
                    <a:pt x="858528" y="876802"/>
                  </a:cubicBezTo>
                  <a:cubicBezTo>
                    <a:pt x="865227" y="779668"/>
                    <a:pt x="866838" y="682049"/>
                    <a:pt x="878624" y="585400"/>
                  </a:cubicBezTo>
                  <a:cubicBezTo>
                    <a:pt x="889270" y="498103"/>
                    <a:pt x="916535" y="454953"/>
                    <a:pt x="938915" y="374384"/>
                  </a:cubicBezTo>
                  <a:cubicBezTo>
                    <a:pt x="977142" y="236766"/>
                    <a:pt x="928698" y="324366"/>
                    <a:pt x="1019301" y="203562"/>
                  </a:cubicBezTo>
                  <a:lnTo>
                    <a:pt x="1049446" y="163369"/>
                  </a:lnTo>
                  <a:cubicBezTo>
                    <a:pt x="1073477" y="43222"/>
                    <a:pt x="1039260" y="191383"/>
                    <a:pt x="1089640" y="52837"/>
                  </a:cubicBezTo>
                  <a:cubicBezTo>
                    <a:pt x="1095477" y="36786"/>
                    <a:pt x="1116645" y="4630"/>
                    <a:pt x="1099688" y="2595"/>
                  </a:cubicBezTo>
                  <a:cubicBezTo>
                    <a:pt x="1012967" y="-7811"/>
                    <a:pt x="925517" y="15993"/>
                    <a:pt x="838431" y="22692"/>
                  </a:cubicBezTo>
                  <a:cubicBezTo>
                    <a:pt x="788189" y="59536"/>
                    <a:pt x="734594" y="92197"/>
                    <a:pt x="687706" y="133224"/>
                  </a:cubicBezTo>
                  <a:cubicBezTo>
                    <a:pt x="660910" y="156670"/>
                    <a:pt x="636593" y="183295"/>
                    <a:pt x="607319" y="203562"/>
                  </a:cubicBezTo>
                  <a:cubicBezTo>
                    <a:pt x="592489" y="213829"/>
                    <a:pt x="573210" y="215592"/>
                    <a:pt x="557077" y="223659"/>
                  </a:cubicBezTo>
                  <a:cubicBezTo>
                    <a:pt x="487685" y="258355"/>
                    <a:pt x="570388" y="232892"/>
                    <a:pt x="486739" y="253804"/>
                  </a:cubicBezTo>
                  <a:cubicBezTo>
                    <a:pt x="473341" y="260503"/>
                    <a:pt x="459390" y="266194"/>
                    <a:pt x="446545" y="273901"/>
                  </a:cubicBezTo>
                  <a:cubicBezTo>
                    <a:pt x="425834" y="286328"/>
                    <a:pt x="407459" y="302528"/>
                    <a:pt x="386255" y="314094"/>
                  </a:cubicBezTo>
                  <a:cubicBezTo>
                    <a:pt x="370420" y="322731"/>
                    <a:pt x="351781" y="325431"/>
                    <a:pt x="336014" y="334191"/>
                  </a:cubicBezTo>
                  <a:cubicBezTo>
                    <a:pt x="297158" y="355778"/>
                    <a:pt x="266807" y="395956"/>
                    <a:pt x="235530" y="424626"/>
                  </a:cubicBezTo>
                  <a:cubicBezTo>
                    <a:pt x="216246" y="442303"/>
                    <a:pt x="195337" y="458121"/>
                    <a:pt x="175240" y="474868"/>
                  </a:cubicBezTo>
                  <a:cubicBezTo>
                    <a:pt x="161842" y="498314"/>
                    <a:pt x="147123" y="521053"/>
                    <a:pt x="135046" y="545206"/>
                  </a:cubicBezTo>
                  <a:cubicBezTo>
                    <a:pt x="120308" y="574683"/>
                    <a:pt x="111296" y="603665"/>
                    <a:pt x="104901" y="635641"/>
                  </a:cubicBezTo>
                  <a:cubicBezTo>
                    <a:pt x="99430" y="662996"/>
                    <a:pt x="81761" y="787658"/>
                    <a:pt x="74756" y="796415"/>
                  </a:cubicBezTo>
                  <a:cubicBezTo>
                    <a:pt x="23295" y="860742"/>
                    <a:pt x="42528" y="826744"/>
                    <a:pt x="14466" y="896899"/>
                  </a:cubicBezTo>
                  <a:cubicBezTo>
                    <a:pt x="-9731" y="1017886"/>
                    <a:pt x="-1662" y="953129"/>
                    <a:pt x="24515" y="1178252"/>
                  </a:cubicBezTo>
                  <a:cubicBezTo>
                    <a:pt x="32339" y="1245537"/>
                    <a:pt x="43524" y="1312402"/>
                    <a:pt x="54660" y="1379219"/>
                  </a:cubicBezTo>
                  <a:cubicBezTo>
                    <a:pt x="56930" y="1392841"/>
                    <a:pt x="57856" y="1407422"/>
                    <a:pt x="64708" y="1419413"/>
                  </a:cubicBezTo>
                  <a:cubicBezTo>
                    <a:pt x="71758" y="1431751"/>
                    <a:pt x="85756" y="1438641"/>
                    <a:pt x="94853" y="1449558"/>
                  </a:cubicBezTo>
                  <a:cubicBezTo>
                    <a:pt x="179055" y="1550600"/>
                    <a:pt x="-44335" y="1350190"/>
                    <a:pt x="235530" y="1560090"/>
                  </a:cubicBezTo>
                  <a:cubicBezTo>
                    <a:pt x="272238" y="1587621"/>
                    <a:pt x="309892" y="1620524"/>
                    <a:pt x="356110" y="1630428"/>
                  </a:cubicBezTo>
                  <a:cubicBezTo>
                    <a:pt x="392727" y="1638274"/>
                    <a:pt x="429798" y="1643826"/>
                    <a:pt x="466642" y="1650525"/>
                  </a:cubicBezTo>
                  <a:cubicBezTo>
                    <a:pt x="520233" y="1643826"/>
                    <a:pt x="576405" y="1648171"/>
                    <a:pt x="627416" y="1630428"/>
                  </a:cubicBezTo>
                  <a:cubicBezTo>
                    <a:pt x="651809" y="1621944"/>
                    <a:pt x="752285" y="1513176"/>
                    <a:pt x="768093" y="1499800"/>
                  </a:cubicBezTo>
                  <a:cubicBezTo>
                    <a:pt x="786531" y="1484198"/>
                    <a:pt x="809318" y="1474435"/>
                    <a:pt x="828383" y="1459606"/>
                  </a:cubicBezTo>
                  <a:cubicBezTo>
                    <a:pt x="839600" y="1450882"/>
                    <a:pt x="847739" y="1438709"/>
                    <a:pt x="858528" y="1429461"/>
                  </a:cubicBezTo>
                  <a:cubicBezTo>
                    <a:pt x="871243" y="1418562"/>
                    <a:pt x="885323" y="1409364"/>
                    <a:pt x="898721" y="1399316"/>
                  </a:cubicBezTo>
                  <a:cubicBezTo>
                    <a:pt x="908769" y="1375870"/>
                    <a:pt x="920149" y="1352951"/>
                    <a:pt x="928866" y="1328978"/>
                  </a:cubicBezTo>
                  <a:cubicBezTo>
                    <a:pt x="942393" y="1291779"/>
                    <a:pt x="948963" y="1215631"/>
                    <a:pt x="948963" y="1188301"/>
                  </a:cubicBezTo>
                  <a:cubicBezTo>
                    <a:pt x="948963" y="1164617"/>
                    <a:pt x="953125" y="1239692"/>
                    <a:pt x="938915" y="1258639"/>
                  </a:cubicBezTo>
                  <a:cubicBezTo>
                    <a:pt x="928668" y="1272302"/>
                    <a:pt x="905420" y="1265338"/>
                    <a:pt x="888673" y="1268688"/>
                  </a:cubicBezTo>
                  <a:lnTo>
                    <a:pt x="848479" y="1288784"/>
                  </a:lnTo>
                </a:path>
              </a:pathLst>
            </a:cu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Oval 10">
            <a:extLst>
              <a:ext uri="{FF2B5EF4-FFF2-40B4-BE49-F238E27FC236}">
                <a16:creationId xmlns:a16="http://schemas.microsoft.com/office/drawing/2014/main" id="{CC0D5DA8-2C46-46F2-A0A6-C43A41B5A8C7}"/>
              </a:ext>
            </a:extLst>
          </p:cNvPr>
          <p:cNvSpPr/>
          <p:nvPr/>
        </p:nvSpPr>
        <p:spPr>
          <a:xfrm>
            <a:off x="2828925" y="4505325"/>
            <a:ext cx="1057272" cy="504825"/>
          </a:xfrm>
          <a:prstGeom prst="ellipse">
            <a:avLst/>
          </a:prstGeom>
          <a:noFill/>
          <a:ln w="34925">
            <a:solidFill>
              <a:srgbClr val="008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4B93D0F-CB00-4945-86FC-C4940BAAE056}"/>
              </a:ext>
            </a:extLst>
          </p:cNvPr>
          <p:cNvSpPr/>
          <p:nvPr/>
        </p:nvSpPr>
        <p:spPr>
          <a:xfrm>
            <a:off x="1025226" y="6269959"/>
            <a:ext cx="1803699" cy="369332"/>
          </a:xfrm>
          <a:prstGeom prst="rect">
            <a:avLst/>
          </a:prstGeom>
        </p:spPr>
        <p:txBody>
          <a:bodyPr wrap="none">
            <a:spAutoFit/>
          </a:bodyPr>
          <a:lstStyle/>
          <a:p>
            <a:r>
              <a:rPr lang="et-EE" dirty="0">
                <a:latin typeface="+mj-lt"/>
              </a:rPr>
              <a:t>(</a:t>
            </a:r>
            <a:r>
              <a:rPr lang="et-EE" dirty="0" err="1">
                <a:latin typeface="+mj-lt"/>
              </a:rPr>
              <a:t>Boucsein</a:t>
            </a:r>
            <a:r>
              <a:rPr lang="et-EE" dirty="0">
                <a:latin typeface="+mj-lt"/>
              </a:rPr>
              <a:t>, 2012) </a:t>
            </a:r>
          </a:p>
        </p:txBody>
      </p:sp>
      <p:sp>
        <p:nvSpPr>
          <p:cNvPr id="12" name="TextBox 11">
            <a:extLst>
              <a:ext uri="{FF2B5EF4-FFF2-40B4-BE49-F238E27FC236}">
                <a16:creationId xmlns:a16="http://schemas.microsoft.com/office/drawing/2014/main" id="{0DA56F00-0968-4CE1-8CC1-66CD48901E57}"/>
              </a:ext>
            </a:extLst>
          </p:cNvPr>
          <p:cNvSpPr txBox="1"/>
          <p:nvPr/>
        </p:nvSpPr>
        <p:spPr>
          <a:xfrm>
            <a:off x="7634639" y="1675153"/>
            <a:ext cx="4334190" cy="4093428"/>
          </a:xfrm>
          <a:prstGeom prst="rect">
            <a:avLst/>
          </a:prstGeom>
          <a:noFill/>
        </p:spPr>
        <p:txBody>
          <a:bodyPr wrap="square" rtlCol="0">
            <a:spAutoFit/>
          </a:bodyPr>
          <a:lstStyle/>
          <a:p>
            <a:r>
              <a:rPr lang="et-EE" sz="2000" dirty="0">
                <a:latin typeface="+mj-lt"/>
              </a:rPr>
              <a:t>Kolm peamist tähelepanekut:</a:t>
            </a:r>
          </a:p>
          <a:p>
            <a:endParaRPr lang="et-EE" sz="2000" dirty="0">
              <a:latin typeface="+mj-lt"/>
            </a:endParaRPr>
          </a:p>
          <a:p>
            <a:pPr marL="457200" indent="-457200">
              <a:buAutoNum type="arabicParenR"/>
            </a:pPr>
            <a:r>
              <a:rPr lang="et-EE" sz="2000" dirty="0">
                <a:latin typeface="+mj-lt"/>
              </a:rPr>
              <a:t>Limbiliste struktuuride stimuleerimine tekitas ipsilateraalse vastuse (samal keha poolel)</a:t>
            </a:r>
          </a:p>
          <a:p>
            <a:pPr marL="457200" indent="-457200">
              <a:buAutoNum type="arabicParenR"/>
            </a:pPr>
            <a:r>
              <a:rPr lang="et-EE" sz="2000" dirty="0">
                <a:latin typeface="+mj-lt"/>
              </a:rPr>
              <a:t>Kortikaalsete struktuuride stimuleerimine kutsus esile sümmeetrilise vastuse mõlemal keha poolel</a:t>
            </a:r>
          </a:p>
          <a:p>
            <a:pPr marL="457200" indent="-457200">
              <a:buAutoNum type="arabicParenR"/>
            </a:pPr>
            <a:r>
              <a:rPr lang="et-EE" sz="2000" dirty="0">
                <a:latin typeface="+mj-lt"/>
              </a:rPr>
              <a:t>Limbilise süsteemi alla kuuluvate piirkondade stimuleerimine andis suurema vastuse, kui kortikaalsete piirkondade stimuleerimine</a:t>
            </a:r>
          </a:p>
        </p:txBody>
      </p:sp>
      <p:sp>
        <p:nvSpPr>
          <p:cNvPr id="13" name="Rectangle 12">
            <a:extLst>
              <a:ext uri="{FF2B5EF4-FFF2-40B4-BE49-F238E27FC236}">
                <a16:creationId xmlns:a16="http://schemas.microsoft.com/office/drawing/2014/main" id="{4E146CCF-82AB-483B-92B4-D33A5E1A2621}"/>
              </a:ext>
            </a:extLst>
          </p:cNvPr>
          <p:cNvSpPr/>
          <p:nvPr/>
        </p:nvSpPr>
        <p:spPr>
          <a:xfrm>
            <a:off x="7814908" y="6214574"/>
            <a:ext cx="3973652" cy="369332"/>
          </a:xfrm>
          <a:prstGeom prst="rect">
            <a:avLst/>
          </a:prstGeom>
        </p:spPr>
        <p:txBody>
          <a:bodyPr wrap="none">
            <a:spAutoFit/>
          </a:bodyPr>
          <a:lstStyle/>
          <a:p>
            <a:r>
              <a:rPr lang="et-EE" dirty="0">
                <a:latin typeface="+mj-lt"/>
              </a:rPr>
              <a:t>(</a:t>
            </a:r>
            <a:r>
              <a:rPr lang="et-EE" dirty="0" err="1">
                <a:latin typeface="+mj-lt"/>
              </a:rPr>
              <a:t>Mangina</a:t>
            </a:r>
            <a:r>
              <a:rPr lang="et-EE" dirty="0">
                <a:latin typeface="+mj-lt"/>
              </a:rPr>
              <a:t> and </a:t>
            </a:r>
            <a:r>
              <a:rPr lang="et-EE" dirty="0" err="1">
                <a:latin typeface="+mj-lt"/>
              </a:rPr>
              <a:t>Beuzeron-Mangina</a:t>
            </a:r>
            <a:r>
              <a:rPr lang="et-EE" dirty="0">
                <a:latin typeface="+mj-lt"/>
              </a:rPr>
              <a:t>, 1996)</a:t>
            </a:r>
          </a:p>
        </p:txBody>
      </p:sp>
    </p:spTree>
    <p:extLst>
      <p:ext uri="{BB962C8B-B14F-4D97-AF65-F5344CB8AC3E}">
        <p14:creationId xmlns:p14="http://schemas.microsoft.com/office/powerpoint/2010/main" val="40806555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5895C680-CD37-4BE0-9070-495C9E354980}"/>
              </a:ext>
            </a:extLst>
          </p:cNvPr>
          <p:cNvGrpSpPr/>
          <p:nvPr/>
        </p:nvGrpSpPr>
        <p:grpSpPr>
          <a:xfrm>
            <a:off x="259259" y="330416"/>
            <a:ext cx="10389720" cy="6329207"/>
            <a:chOff x="259259" y="330416"/>
            <a:chExt cx="10389720" cy="6329207"/>
          </a:xfrm>
        </p:grpSpPr>
        <p:sp>
          <p:nvSpPr>
            <p:cNvPr id="5" name="TextBox 4">
              <a:extLst>
                <a:ext uri="{FF2B5EF4-FFF2-40B4-BE49-F238E27FC236}">
                  <a16:creationId xmlns:a16="http://schemas.microsoft.com/office/drawing/2014/main" id="{F8580688-D3A8-4483-BC41-FBEFA72545E3}"/>
                </a:ext>
              </a:extLst>
            </p:cNvPr>
            <p:cNvSpPr txBox="1"/>
            <p:nvPr/>
          </p:nvSpPr>
          <p:spPr>
            <a:xfrm>
              <a:off x="4805614" y="3184852"/>
              <a:ext cx="1237134" cy="369332"/>
            </a:xfrm>
            <a:prstGeom prst="rect">
              <a:avLst/>
            </a:prstGeom>
            <a:solidFill>
              <a:schemeClr val="bg1"/>
            </a:solidFill>
          </p:spPr>
          <p:txBody>
            <a:bodyPr wrap="none" rtlCol="0">
              <a:spAutoFit/>
            </a:bodyPr>
            <a:lstStyle/>
            <a:p>
              <a:r>
                <a:rPr lang="et-EE" dirty="0"/>
                <a:t>Inferioorne</a:t>
              </a:r>
              <a:endParaRPr lang="en-GB" dirty="0"/>
            </a:p>
          </p:txBody>
        </p:sp>
        <p:grpSp>
          <p:nvGrpSpPr>
            <p:cNvPr id="6" name="Group 5">
              <a:extLst>
                <a:ext uri="{FF2B5EF4-FFF2-40B4-BE49-F238E27FC236}">
                  <a16:creationId xmlns:a16="http://schemas.microsoft.com/office/drawing/2014/main" id="{EB7C5B8F-4CD7-4C82-B312-6AFA06CC5B24}"/>
                </a:ext>
              </a:extLst>
            </p:cNvPr>
            <p:cNvGrpSpPr/>
            <p:nvPr/>
          </p:nvGrpSpPr>
          <p:grpSpPr>
            <a:xfrm>
              <a:off x="2331217" y="515082"/>
              <a:ext cx="7863254" cy="6078205"/>
              <a:chOff x="2331217" y="515082"/>
              <a:chExt cx="7863254" cy="6078205"/>
            </a:xfrm>
          </p:grpSpPr>
          <p:pic>
            <p:nvPicPr>
              <p:cNvPr id="11266" name="Picture 2" descr="SAGE Books - Essential Psychology: A Concise Introduction">
                <a:extLst>
                  <a:ext uri="{FF2B5EF4-FFF2-40B4-BE49-F238E27FC236}">
                    <a16:creationId xmlns:a16="http://schemas.microsoft.com/office/drawing/2014/main" id="{6E470DDF-950A-42D4-A4C8-A71E0738DDC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331217" y="515082"/>
                <a:ext cx="7863254" cy="60782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052154E-A453-41F1-9BF1-A0236563010E}"/>
                  </a:ext>
                </a:extLst>
              </p:cNvPr>
              <p:cNvSpPr/>
              <p:nvPr/>
            </p:nvSpPr>
            <p:spPr>
              <a:xfrm>
                <a:off x="8687252" y="1627832"/>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8E41AC0-A016-43EF-A860-6A496D084734}"/>
                  </a:ext>
                </a:extLst>
              </p:cNvPr>
              <p:cNvSpPr/>
              <p:nvPr/>
            </p:nvSpPr>
            <p:spPr>
              <a:xfrm>
                <a:off x="3624557" y="1745956"/>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8AB2DD43-7DE2-4715-BA21-2A3AE0E27FA2}"/>
                </a:ext>
              </a:extLst>
            </p:cNvPr>
            <p:cNvGrpSpPr/>
            <p:nvPr/>
          </p:nvGrpSpPr>
          <p:grpSpPr>
            <a:xfrm>
              <a:off x="2257981" y="1743191"/>
              <a:ext cx="6587147" cy="3806652"/>
              <a:chOff x="2331217" y="1627832"/>
              <a:chExt cx="6587147" cy="3806652"/>
            </a:xfrm>
          </p:grpSpPr>
          <p:pic>
            <p:nvPicPr>
              <p:cNvPr id="15" name="Picture 2" descr="SAGE Books - Essential Psychology: A Concise Introduction">
                <a:extLst>
                  <a:ext uri="{FF2B5EF4-FFF2-40B4-BE49-F238E27FC236}">
                    <a16:creationId xmlns:a16="http://schemas.microsoft.com/office/drawing/2014/main" id="{AD231BC6-2E5A-409B-B5D7-521C209D85C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44069" r="73064" b="19065"/>
              <a:stretch/>
            </p:blipFill>
            <p:spPr bwMode="auto">
              <a:xfrm>
                <a:off x="2331217" y="3193701"/>
                <a:ext cx="2118020" cy="224078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1F8ED59-D522-445F-9681-448DC701BE42}"/>
                  </a:ext>
                </a:extLst>
              </p:cNvPr>
              <p:cNvSpPr/>
              <p:nvPr/>
            </p:nvSpPr>
            <p:spPr>
              <a:xfrm>
                <a:off x="8687252" y="1627832"/>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DC3E01F-70A7-44D5-9251-04DD9515899A}"/>
                  </a:ext>
                </a:extLst>
              </p:cNvPr>
              <p:cNvSpPr/>
              <p:nvPr/>
            </p:nvSpPr>
            <p:spPr>
              <a:xfrm>
                <a:off x="3624557" y="1745956"/>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extBox 1">
              <a:extLst>
                <a:ext uri="{FF2B5EF4-FFF2-40B4-BE49-F238E27FC236}">
                  <a16:creationId xmlns:a16="http://schemas.microsoft.com/office/drawing/2014/main" id="{72A79FE4-E823-462B-ABF0-821C45490EC3}"/>
                </a:ext>
              </a:extLst>
            </p:cNvPr>
            <p:cNvSpPr txBox="1"/>
            <p:nvPr/>
          </p:nvSpPr>
          <p:spPr>
            <a:xfrm>
              <a:off x="5273456" y="330416"/>
              <a:ext cx="1343638" cy="369332"/>
            </a:xfrm>
            <a:prstGeom prst="rect">
              <a:avLst/>
            </a:prstGeom>
            <a:solidFill>
              <a:schemeClr val="bg1"/>
            </a:solidFill>
          </p:spPr>
          <p:txBody>
            <a:bodyPr wrap="none" rtlCol="0">
              <a:spAutoFit/>
            </a:bodyPr>
            <a:lstStyle/>
            <a:p>
              <a:r>
                <a:rPr lang="et-EE" dirty="0"/>
                <a:t>Superioorne</a:t>
              </a:r>
              <a:endParaRPr lang="en-GB" dirty="0"/>
            </a:p>
          </p:txBody>
        </p:sp>
        <p:sp>
          <p:nvSpPr>
            <p:cNvPr id="11" name="TextBox 10">
              <a:extLst>
                <a:ext uri="{FF2B5EF4-FFF2-40B4-BE49-F238E27FC236}">
                  <a16:creationId xmlns:a16="http://schemas.microsoft.com/office/drawing/2014/main" id="{C5E8723E-3361-4FA1-8B3B-284E6519FA07}"/>
                </a:ext>
              </a:extLst>
            </p:cNvPr>
            <p:cNvSpPr txBox="1"/>
            <p:nvPr/>
          </p:nvSpPr>
          <p:spPr>
            <a:xfrm>
              <a:off x="4601637" y="3184852"/>
              <a:ext cx="1237134" cy="369332"/>
            </a:xfrm>
            <a:prstGeom prst="rect">
              <a:avLst/>
            </a:prstGeom>
            <a:solidFill>
              <a:schemeClr val="bg1"/>
            </a:solidFill>
          </p:spPr>
          <p:txBody>
            <a:bodyPr wrap="none" rtlCol="0">
              <a:spAutoFit/>
            </a:bodyPr>
            <a:lstStyle/>
            <a:p>
              <a:r>
                <a:rPr lang="et-EE" dirty="0" err="1"/>
                <a:t>Inferioorne</a:t>
              </a:r>
              <a:endParaRPr lang="et-EE" dirty="0"/>
            </a:p>
          </p:txBody>
        </p:sp>
        <p:sp>
          <p:nvSpPr>
            <p:cNvPr id="9" name="Rectangle: Rounded Corners 8">
              <a:extLst>
                <a:ext uri="{FF2B5EF4-FFF2-40B4-BE49-F238E27FC236}">
                  <a16:creationId xmlns:a16="http://schemas.microsoft.com/office/drawing/2014/main" id="{D53F000B-C5EE-4C95-ABC8-0DADBE4F6E1B}"/>
                </a:ext>
              </a:extLst>
            </p:cNvPr>
            <p:cNvSpPr/>
            <p:nvPr/>
          </p:nvSpPr>
          <p:spPr>
            <a:xfrm>
              <a:off x="4143508" y="3891240"/>
              <a:ext cx="186255" cy="7209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F987F579-16BB-4C74-A461-2051D24C5E8F}"/>
                </a:ext>
              </a:extLst>
            </p:cNvPr>
            <p:cNvSpPr/>
            <p:nvPr/>
          </p:nvSpPr>
          <p:spPr>
            <a:xfrm>
              <a:off x="2223217" y="3996748"/>
              <a:ext cx="186255" cy="7209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0FAED0C8-FCF5-4A7A-9A52-8998F9CF324E}"/>
                </a:ext>
              </a:extLst>
            </p:cNvPr>
            <p:cNvSpPr txBox="1"/>
            <p:nvPr/>
          </p:nvSpPr>
          <p:spPr>
            <a:xfrm>
              <a:off x="1171093" y="4119825"/>
              <a:ext cx="1070742" cy="307777"/>
            </a:xfrm>
            <a:prstGeom prst="rect">
              <a:avLst/>
            </a:prstGeom>
            <a:solidFill>
              <a:schemeClr val="bg1"/>
            </a:solidFill>
          </p:spPr>
          <p:txBody>
            <a:bodyPr wrap="none" rtlCol="0">
              <a:spAutoFit/>
            </a:bodyPr>
            <a:lstStyle/>
            <a:p>
              <a:r>
                <a:rPr lang="et-EE" sz="1400" dirty="0"/>
                <a:t>Anterioorne</a:t>
              </a:r>
              <a:endParaRPr lang="en-GB" sz="1400" dirty="0"/>
            </a:p>
          </p:txBody>
        </p:sp>
        <p:sp>
          <p:nvSpPr>
            <p:cNvPr id="19" name="TextBox 18">
              <a:extLst>
                <a:ext uri="{FF2B5EF4-FFF2-40B4-BE49-F238E27FC236}">
                  <a16:creationId xmlns:a16="http://schemas.microsoft.com/office/drawing/2014/main" id="{5FD85073-1D21-4D2F-A161-2968150E6703}"/>
                </a:ext>
              </a:extLst>
            </p:cNvPr>
            <p:cNvSpPr txBox="1"/>
            <p:nvPr/>
          </p:nvSpPr>
          <p:spPr>
            <a:xfrm>
              <a:off x="4143508" y="4110949"/>
              <a:ext cx="1126142" cy="307777"/>
            </a:xfrm>
            <a:prstGeom prst="rect">
              <a:avLst/>
            </a:prstGeom>
            <a:solidFill>
              <a:schemeClr val="bg1"/>
            </a:solidFill>
          </p:spPr>
          <p:txBody>
            <a:bodyPr wrap="none" rtlCol="0">
              <a:spAutoFit/>
            </a:bodyPr>
            <a:lstStyle/>
            <a:p>
              <a:r>
                <a:rPr lang="et-EE" sz="1400" dirty="0"/>
                <a:t>Posterioorne</a:t>
              </a:r>
              <a:endParaRPr lang="en-GB" dirty="0"/>
            </a:p>
          </p:txBody>
        </p:sp>
        <p:sp>
          <p:nvSpPr>
            <p:cNvPr id="22" name="TextBox 21">
              <a:extLst>
                <a:ext uri="{FF2B5EF4-FFF2-40B4-BE49-F238E27FC236}">
                  <a16:creationId xmlns:a16="http://schemas.microsoft.com/office/drawing/2014/main" id="{57D56F6D-3D0B-40BD-B523-B312E182B043}"/>
                </a:ext>
              </a:extLst>
            </p:cNvPr>
            <p:cNvSpPr txBox="1"/>
            <p:nvPr/>
          </p:nvSpPr>
          <p:spPr>
            <a:xfrm>
              <a:off x="2659938" y="3309060"/>
              <a:ext cx="951671" cy="307777"/>
            </a:xfrm>
            <a:prstGeom prst="rect">
              <a:avLst/>
            </a:prstGeom>
            <a:solidFill>
              <a:schemeClr val="bg1"/>
            </a:solidFill>
          </p:spPr>
          <p:txBody>
            <a:bodyPr wrap="none" rtlCol="0">
              <a:spAutoFit/>
            </a:bodyPr>
            <a:lstStyle/>
            <a:p>
              <a:r>
                <a:rPr lang="et-EE" sz="1400" dirty="0"/>
                <a:t>Lateraalne</a:t>
              </a:r>
              <a:endParaRPr lang="en-GB" sz="1400" dirty="0"/>
            </a:p>
          </p:txBody>
        </p:sp>
        <p:sp>
          <p:nvSpPr>
            <p:cNvPr id="23" name="TextBox 22">
              <a:extLst>
                <a:ext uri="{FF2B5EF4-FFF2-40B4-BE49-F238E27FC236}">
                  <a16:creationId xmlns:a16="http://schemas.microsoft.com/office/drawing/2014/main" id="{B22A27DB-DD8C-4FFF-95CE-8C996F8C8DFD}"/>
                </a:ext>
              </a:extLst>
            </p:cNvPr>
            <p:cNvSpPr txBox="1"/>
            <p:nvPr/>
          </p:nvSpPr>
          <p:spPr>
            <a:xfrm>
              <a:off x="2715206" y="4968217"/>
              <a:ext cx="951671" cy="307777"/>
            </a:xfrm>
            <a:prstGeom prst="rect">
              <a:avLst/>
            </a:prstGeom>
            <a:solidFill>
              <a:schemeClr val="bg1"/>
            </a:solidFill>
          </p:spPr>
          <p:txBody>
            <a:bodyPr wrap="none" rtlCol="0">
              <a:spAutoFit/>
            </a:bodyPr>
            <a:lstStyle/>
            <a:p>
              <a:r>
                <a:rPr lang="et-EE" sz="1400" dirty="0"/>
                <a:t>Lateraalne</a:t>
              </a:r>
              <a:endParaRPr lang="en-GB" sz="1400" dirty="0"/>
            </a:p>
          </p:txBody>
        </p:sp>
        <p:sp>
          <p:nvSpPr>
            <p:cNvPr id="24" name="Rectangle: Rounded Corners 23">
              <a:extLst>
                <a:ext uri="{FF2B5EF4-FFF2-40B4-BE49-F238E27FC236}">
                  <a16:creationId xmlns:a16="http://schemas.microsoft.com/office/drawing/2014/main" id="{9B23ABCF-145B-49F1-AAC0-B5AE55114BF3}"/>
                </a:ext>
              </a:extLst>
            </p:cNvPr>
            <p:cNvSpPr/>
            <p:nvPr/>
          </p:nvSpPr>
          <p:spPr>
            <a:xfrm>
              <a:off x="4224510" y="5090824"/>
              <a:ext cx="186255" cy="7209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5BFEE69A-A823-41E6-9D6B-AE6433B1B135}"/>
                </a:ext>
              </a:extLst>
            </p:cNvPr>
            <p:cNvSpPr txBox="1"/>
            <p:nvPr/>
          </p:nvSpPr>
          <p:spPr>
            <a:xfrm>
              <a:off x="259259" y="5275994"/>
              <a:ext cx="2842883" cy="954107"/>
            </a:xfrm>
            <a:prstGeom prst="rect">
              <a:avLst/>
            </a:prstGeom>
            <a:solidFill>
              <a:schemeClr val="bg1"/>
            </a:solidFill>
          </p:spPr>
          <p:txBody>
            <a:bodyPr wrap="square" rtlCol="0">
              <a:spAutoFit/>
            </a:bodyPr>
            <a:lstStyle/>
            <a:p>
              <a:pPr algn="ctr"/>
              <a:r>
                <a:rPr lang="et-EE" sz="1400" dirty="0"/>
                <a:t>Horisontaalne </a:t>
              </a:r>
            </a:p>
            <a:p>
              <a:pPr algn="ctr"/>
              <a:r>
                <a:rPr lang="et-EE" sz="1400" dirty="0"/>
                <a:t>(vk transversaalne, aksiaalne – </a:t>
              </a:r>
            </a:p>
            <a:p>
              <a:pPr algn="ctr"/>
              <a:r>
                <a:rPr lang="et-EE" sz="1400" dirty="0"/>
                <a:t>poolitab superioorseks ja inferoorseks osaks)</a:t>
              </a:r>
              <a:endParaRPr lang="en-GB" sz="1400" dirty="0"/>
            </a:p>
          </p:txBody>
        </p:sp>
        <p:sp>
          <p:nvSpPr>
            <p:cNvPr id="25" name="TextBox 24">
              <a:extLst>
                <a:ext uri="{FF2B5EF4-FFF2-40B4-BE49-F238E27FC236}">
                  <a16:creationId xmlns:a16="http://schemas.microsoft.com/office/drawing/2014/main" id="{C0715A23-DBB2-401D-95DF-86E0C4F78A13}"/>
                </a:ext>
              </a:extLst>
            </p:cNvPr>
            <p:cNvSpPr txBox="1"/>
            <p:nvPr/>
          </p:nvSpPr>
          <p:spPr>
            <a:xfrm>
              <a:off x="3044651" y="4264837"/>
              <a:ext cx="184731" cy="369332"/>
            </a:xfrm>
            <a:prstGeom prst="rect">
              <a:avLst/>
            </a:prstGeom>
            <a:noFill/>
          </p:spPr>
          <p:txBody>
            <a:bodyPr wrap="none" rtlCol="0">
              <a:spAutoFit/>
            </a:bodyPr>
            <a:lstStyle/>
            <a:p>
              <a:endParaRPr lang="en-GB" dirty="0"/>
            </a:p>
          </p:txBody>
        </p:sp>
        <p:cxnSp>
          <p:nvCxnSpPr>
            <p:cNvPr id="28" name="Straight Arrow Connector 27">
              <a:extLst>
                <a:ext uri="{FF2B5EF4-FFF2-40B4-BE49-F238E27FC236}">
                  <a16:creationId xmlns:a16="http://schemas.microsoft.com/office/drawing/2014/main" id="{7B2640AD-A364-4E05-88F8-E1123BBE5BB6}"/>
                </a:ext>
              </a:extLst>
            </p:cNvPr>
            <p:cNvCxnSpPr>
              <a:cxnSpLocks/>
            </p:cNvCxnSpPr>
            <p:nvPr/>
          </p:nvCxnSpPr>
          <p:spPr>
            <a:xfrm>
              <a:off x="2331217" y="3515033"/>
              <a:ext cx="713434" cy="604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B164E3B-58BC-41F4-9696-D3BD5DCD2963}"/>
                </a:ext>
              </a:extLst>
            </p:cNvPr>
            <p:cNvSpPr txBox="1"/>
            <p:nvPr/>
          </p:nvSpPr>
          <p:spPr>
            <a:xfrm>
              <a:off x="1521693" y="3151684"/>
              <a:ext cx="963725" cy="307777"/>
            </a:xfrm>
            <a:prstGeom prst="rect">
              <a:avLst/>
            </a:prstGeom>
            <a:solidFill>
              <a:schemeClr val="bg1"/>
            </a:solidFill>
          </p:spPr>
          <p:txBody>
            <a:bodyPr wrap="none" rtlCol="0">
              <a:spAutoFit/>
            </a:bodyPr>
            <a:lstStyle/>
            <a:p>
              <a:r>
                <a:rPr lang="et-EE" sz="1400" dirty="0"/>
                <a:t>Mediaalne</a:t>
              </a:r>
              <a:endParaRPr lang="en-GB" sz="1400" dirty="0"/>
            </a:p>
          </p:txBody>
        </p:sp>
        <p:grpSp>
          <p:nvGrpSpPr>
            <p:cNvPr id="29" name="Group 28">
              <a:extLst>
                <a:ext uri="{FF2B5EF4-FFF2-40B4-BE49-F238E27FC236}">
                  <a16:creationId xmlns:a16="http://schemas.microsoft.com/office/drawing/2014/main" id="{AA8C8251-97D3-4A74-A67E-3188BC46AFFB}"/>
                </a:ext>
              </a:extLst>
            </p:cNvPr>
            <p:cNvGrpSpPr/>
            <p:nvPr/>
          </p:nvGrpSpPr>
          <p:grpSpPr>
            <a:xfrm>
              <a:off x="3694959" y="1726160"/>
              <a:ext cx="5293807" cy="4636588"/>
              <a:chOff x="3624557" y="1627832"/>
              <a:chExt cx="5293807" cy="4636588"/>
            </a:xfrm>
          </p:grpSpPr>
          <p:pic>
            <p:nvPicPr>
              <p:cNvPr id="31" name="Picture 2" descr="SAGE Books - Essential Psychology: A Concise Introduction">
                <a:extLst>
                  <a:ext uri="{FF2B5EF4-FFF2-40B4-BE49-F238E27FC236}">
                    <a16:creationId xmlns:a16="http://schemas.microsoft.com/office/drawing/2014/main" id="{0074D0CA-3639-44A4-8215-BD32ADF5AA3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4306" t="66495" r="48168" b="4668"/>
              <a:stretch/>
            </p:blipFill>
            <p:spPr bwMode="auto">
              <a:xfrm>
                <a:off x="4126757" y="4511711"/>
                <a:ext cx="2164402" cy="175270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733132F5-273D-4E4D-89A0-CBAEE9E1BF38}"/>
                  </a:ext>
                </a:extLst>
              </p:cNvPr>
              <p:cNvSpPr/>
              <p:nvPr/>
            </p:nvSpPr>
            <p:spPr>
              <a:xfrm>
                <a:off x="8687252" y="1627832"/>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3A803029-A3FC-4E7D-8767-4A0E6BD30BFD}"/>
                  </a:ext>
                </a:extLst>
              </p:cNvPr>
              <p:cNvSpPr/>
              <p:nvPr/>
            </p:nvSpPr>
            <p:spPr>
              <a:xfrm>
                <a:off x="3624557" y="1745956"/>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 name="Rectangle: Rounded Corners 6">
              <a:extLst>
                <a:ext uri="{FF2B5EF4-FFF2-40B4-BE49-F238E27FC236}">
                  <a16:creationId xmlns:a16="http://schemas.microsoft.com/office/drawing/2014/main" id="{87ED2687-1901-46C2-96EE-4240C41B113E}"/>
                </a:ext>
              </a:extLst>
            </p:cNvPr>
            <p:cNvSpPr/>
            <p:nvPr/>
          </p:nvSpPr>
          <p:spPr>
            <a:xfrm>
              <a:off x="2841155" y="5281779"/>
              <a:ext cx="1014514" cy="2740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E507A92B-2B2A-42A8-A978-B5B3BF50804F}"/>
                </a:ext>
              </a:extLst>
            </p:cNvPr>
            <p:cNvSpPr txBox="1"/>
            <p:nvPr/>
          </p:nvSpPr>
          <p:spPr>
            <a:xfrm>
              <a:off x="3556650" y="6004364"/>
              <a:ext cx="3331212" cy="523220"/>
            </a:xfrm>
            <a:prstGeom prst="rect">
              <a:avLst/>
            </a:prstGeom>
            <a:solidFill>
              <a:schemeClr val="bg1"/>
            </a:solidFill>
          </p:spPr>
          <p:txBody>
            <a:bodyPr wrap="square" rtlCol="0">
              <a:spAutoFit/>
            </a:bodyPr>
            <a:lstStyle/>
            <a:p>
              <a:pPr algn="ctr"/>
              <a:r>
                <a:rPr lang="et-EE" sz="1400" dirty="0"/>
                <a:t>Frontaalne (vk koronaalne, vertikaalne; poolitab anterioorseks ja posterioorseks) </a:t>
              </a:r>
              <a:endParaRPr lang="en-GB" sz="1400" dirty="0"/>
            </a:p>
          </p:txBody>
        </p:sp>
        <p:sp>
          <p:nvSpPr>
            <p:cNvPr id="37" name="TextBox 36">
              <a:extLst>
                <a:ext uri="{FF2B5EF4-FFF2-40B4-BE49-F238E27FC236}">
                  <a16:creationId xmlns:a16="http://schemas.microsoft.com/office/drawing/2014/main" id="{E39EDF8A-8F22-4E21-A9D4-D41DD3D4E188}"/>
                </a:ext>
              </a:extLst>
            </p:cNvPr>
            <p:cNvSpPr txBox="1"/>
            <p:nvPr/>
          </p:nvSpPr>
          <p:spPr>
            <a:xfrm rot="16200000">
              <a:off x="3840673" y="5289942"/>
              <a:ext cx="951671" cy="307777"/>
            </a:xfrm>
            <a:prstGeom prst="rect">
              <a:avLst/>
            </a:prstGeom>
            <a:solidFill>
              <a:schemeClr val="bg1"/>
            </a:solidFill>
          </p:spPr>
          <p:txBody>
            <a:bodyPr wrap="none" rtlCol="0">
              <a:spAutoFit/>
            </a:bodyPr>
            <a:lstStyle/>
            <a:p>
              <a:r>
                <a:rPr lang="et-EE" sz="1400" dirty="0"/>
                <a:t>Lateraalne</a:t>
              </a:r>
              <a:endParaRPr lang="en-GB" sz="1400" dirty="0"/>
            </a:p>
          </p:txBody>
        </p:sp>
        <p:sp>
          <p:nvSpPr>
            <p:cNvPr id="38" name="TextBox 37">
              <a:extLst>
                <a:ext uri="{FF2B5EF4-FFF2-40B4-BE49-F238E27FC236}">
                  <a16:creationId xmlns:a16="http://schemas.microsoft.com/office/drawing/2014/main" id="{10115060-DDAA-40F0-8161-B30AFF1AC4F6}"/>
                </a:ext>
              </a:extLst>
            </p:cNvPr>
            <p:cNvSpPr txBox="1"/>
            <p:nvPr/>
          </p:nvSpPr>
          <p:spPr>
            <a:xfrm rot="5400000">
              <a:off x="5712139" y="5254075"/>
              <a:ext cx="951671" cy="307777"/>
            </a:xfrm>
            <a:prstGeom prst="rect">
              <a:avLst/>
            </a:prstGeom>
            <a:solidFill>
              <a:schemeClr val="bg1"/>
            </a:solidFill>
          </p:spPr>
          <p:txBody>
            <a:bodyPr wrap="none" rtlCol="0">
              <a:spAutoFit/>
            </a:bodyPr>
            <a:lstStyle/>
            <a:p>
              <a:r>
                <a:rPr lang="et-EE" sz="1400" dirty="0"/>
                <a:t>Lateraalne</a:t>
              </a:r>
              <a:endParaRPr lang="en-GB" sz="1400" dirty="0"/>
            </a:p>
          </p:txBody>
        </p:sp>
        <p:sp>
          <p:nvSpPr>
            <p:cNvPr id="40" name="TextBox 39">
              <a:extLst>
                <a:ext uri="{FF2B5EF4-FFF2-40B4-BE49-F238E27FC236}">
                  <a16:creationId xmlns:a16="http://schemas.microsoft.com/office/drawing/2014/main" id="{B6776D47-09B9-42A2-9381-4F7C5E50A983}"/>
                </a:ext>
              </a:extLst>
            </p:cNvPr>
            <p:cNvSpPr txBox="1"/>
            <p:nvPr/>
          </p:nvSpPr>
          <p:spPr>
            <a:xfrm>
              <a:off x="4216184" y="4432616"/>
              <a:ext cx="963725" cy="307777"/>
            </a:xfrm>
            <a:prstGeom prst="rect">
              <a:avLst/>
            </a:prstGeom>
            <a:solidFill>
              <a:schemeClr val="bg1"/>
            </a:solidFill>
          </p:spPr>
          <p:txBody>
            <a:bodyPr wrap="none" rtlCol="0">
              <a:spAutoFit/>
            </a:bodyPr>
            <a:lstStyle/>
            <a:p>
              <a:r>
                <a:rPr lang="et-EE" sz="1400" dirty="0"/>
                <a:t>Mediaalne</a:t>
              </a:r>
              <a:endParaRPr lang="en-GB" sz="1400" dirty="0"/>
            </a:p>
          </p:txBody>
        </p:sp>
        <p:cxnSp>
          <p:nvCxnSpPr>
            <p:cNvPr id="20" name="Straight Arrow Connector 19">
              <a:extLst>
                <a:ext uri="{FF2B5EF4-FFF2-40B4-BE49-F238E27FC236}">
                  <a16:creationId xmlns:a16="http://schemas.microsoft.com/office/drawing/2014/main" id="{0D08BBCF-5764-4212-B2E5-31367C002BB9}"/>
                </a:ext>
              </a:extLst>
            </p:cNvPr>
            <p:cNvCxnSpPr>
              <a:cxnSpLocks/>
            </p:cNvCxnSpPr>
            <p:nvPr/>
          </p:nvCxnSpPr>
          <p:spPr>
            <a:xfrm>
              <a:off x="4706579" y="4750006"/>
              <a:ext cx="478946" cy="470609"/>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848AC486-8C0E-455A-810C-1001F98E5A58}"/>
                </a:ext>
              </a:extLst>
            </p:cNvPr>
            <p:cNvGrpSpPr/>
            <p:nvPr/>
          </p:nvGrpSpPr>
          <p:grpSpPr>
            <a:xfrm>
              <a:off x="3742581" y="1629386"/>
              <a:ext cx="5293807" cy="4636588"/>
              <a:chOff x="3624557" y="1627832"/>
              <a:chExt cx="5293807" cy="4636588"/>
            </a:xfrm>
          </p:grpSpPr>
          <p:pic>
            <p:nvPicPr>
              <p:cNvPr id="41" name="Picture 2" descr="SAGE Books - Essential Psychology: A Concise Introduction">
                <a:extLst>
                  <a:ext uri="{FF2B5EF4-FFF2-40B4-BE49-F238E27FC236}">
                    <a16:creationId xmlns:a16="http://schemas.microsoft.com/office/drawing/2014/main" id="{95E5C823-30EE-42B8-B3F3-197515D069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822" t="66495" r="27029" b="4668"/>
              <a:stretch/>
            </p:blipFill>
            <p:spPr bwMode="auto">
              <a:xfrm>
                <a:off x="6526153" y="4511711"/>
                <a:ext cx="1427085" cy="175270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268FBEF9-9DE2-4BC6-B693-68BD97ED2129}"/>
                  </a:ext>
                </a:extLst>
              </p:cNvPr>
              <p:cNvSpPr/>
              <p:nvPr/>
            </p:nvSpPr>
            <p:spPr>
              <a:xfrm>
                <a:off x="8687252" y="1627832"/>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E853C775-D5BE-4CC0-979F-B136FA4985F1}"/>
                  </a:ext>
                </a:extLst>
              </p:cNvPr>
              <p:cNvSpPr/>
              <p:nvPr/>
            </p:nvSpPr>
            <p:spPr>
              <a:xfrm>
                <a:off x="3624557" y="1745956"/>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TextBox 44">
              <a:extLst>
                <a:ext uri="{FF2B5EF4-FFF2-40B4-BE49-F238E27FC236}">
                  <a16:creationId xmlns:a16="http://schemas.microsoft.com/office/drawing/2014/main" id="{762EBA05-C842-4BF6-AE7C-FBEA2FA6FBFD}"/>
                </a:ext>
              </a:extLst>
            </p:cNvPr>
            <p:cNvSpPr txBox="1"/>
            <p:nvPr/>
          </p:nvSpPr>
          <p:spPr>
            <a:xfrm rot="16200000">
              <a:off x="6261659" y="5235730"/>
              <a:ext cx="979948" cy="307777"/>
            </a:xfrm>
            <a:prstGeom prst="rect">
              <a:avLst/>
            </a:prstGeom>
            <a:solidFill>
              <a:schemeClr val="bg1"/>
            </a:solidFill>
          </p:spPr>
          <p:txBody>
            <a:bodyPr wrap="none" rtlCol="0">
              <a:spAutoFit/>
            </a:bodyPr>
            <a:lstStyle/>
            <a:p>
              <a:r>
                <a:rPr lang="et-EE" sz="1400" dirty="0">
                  <a:solidFill>
                    <a:srgbClr val="C00000"/>
                  </a:solidFill>
                </a:rPr>
                <a:t>Ventraalne</a:t>
              </a:r>
              <a:endParaRPr lang="en-GB" sz="1400" dirty="0">
                <a:solidFill>
                  <a:srgbClr val="C00000"/>
                </a:solidFill>
              </a:endParaRPr>
            </a:p>
          </p:txBody>
        </p:sp>
        <p:sp>
          <p:nvSpPr>
            <p:cNvPr id="47" name="TextBox 46">
              <a:extLst>
                <a:ext uri="{FF2B5EF4-FFF2-40B4-BE49-F238E27FC236}">
                  <a16:creationId xmlns:a16="http://schemas.microsoft.com/office/drawing/2014/main" id="{162528A8-2A22-4F68-B631-3338F3D551DF}"/>
                </a:ext>
              </a:extLst>
            </p:cNvPr>
            <p:cNvSpPr txBox="1"/>
            <p:nvPr/>
          </p:nvSpPr>
          <p:spPr>
            <a:xfrm>
              <a:off x="6816907" y="4745755"/>
              <a:ext cx="951671" cy="307777"/>
            </a:xfrm>
            <a:prstGeom prst="rect">
              <a:avLst/>
            </a:prstGeom>
            <a:solidFill>
              <a:schemeClr val="bg1"/>
            </a:solidFill>
          </p:spPr>
          <p:txBody>
            <a:bodyPr wrap="none" rtlCol="0">
              <a:spAutoFit/>
            </a:bodyPr>
            <a:lstStyle/>
            <a:p>
              <a:r>
                <a:rPr lang="et-EE" sz="1400" dirty="0">
                  <a:solidFill>
                    <a:srgbClr val="C00000"/>
                  </a:solidFill>
                </a:rPr>
                <a:t>Lateraalne</a:t>
              </a:r>
              <a:endParaRPr lang="en-GB" sz="1400" dirty="0">
                <a:solidFill>
                  <a:srgbClr val="C00000"/>
                </a:solidFill>
              </a:endParaRPr>
            </a:p>
          </p:txBody>
        </p:sp>
        <p:sp>
          <p:nvSpPr>
            <p:cNvPr id="48" name="TextBox 47">
              <a:extLst>
                <a:ext uri="{FF2B5EF4-FFF2-40B4-BE49-F238E27FC236}">
                  <a16:creationId xmlns:a16="http://schemas.microsoft.com/office/drawing/2014/main" id="{C06AA534-27AF-441D-9183-F1831153B442}"/>
                </a:ext>
              </a:extLst>
            </p:cNvPr>
            <p:cNvSpPr txBox="1"/>
            <p:nvPr/>
          </p:nvSpPr>
          <p:spPr>
            <a:xfrm>
              <a:off x="6839154" y="5751742"/>
              <a:ext cx="951671" cy="307777"/>
            </a:xfrm>
            <a:prstGeom prst="rect">
              <a:avLst/>
            </a:prstGeom>
            <a:solidFill>
              <a:schemeClr val="bg1"/>
            </a:solidFill>
          </p:spPr>
          <p:txBody>
            <a:bodyPr wrap="none" rtlCol="0">
              <a:spAutoFit/>
            </a:bodyPr>
            <a:lstStyle/>
            <a:p>
              <a:r>
                <a:rPr lang="et-EE" sz="1400" dirty="0">
                  <a:solidFill>
                    <a:srgbClr val="C00000"/>
                  </a:solidFill>
                </a:rPr>
                <a:t>Lateraalne</a:t>
              </a:r>
              <a:endParaRPr lang="en-GB" sz="1400" dirty="0">
                <a:solidFill>
                  <a:srgbClr val="C00000"/>
                </a:solidFill>
              </a:endParaRPr>
            </a:p>
          </p:txBody>
        </p:sp>
        <p:cxnSp>
          <p:nvCxnSpPr>
            <p:cNvPr id="35" name="Straight Arrow Connector 34">
              <a:extLst>
                <a:ext uri="{FF2B5EF4-FFF2-40B4-BE49-F238E27FC236}">
                  <a16:creationId xmlns:a16="http://schemas.microsoft.com/office/drawing/2014/main" id="{19CC16C3-5FDC-4BB2-9A58-3CB3B9613A8D}"/>
                </a:ext>
              </a:extLst>
            </p:cNvPr>
            <p:cNvCxnSpPr/>
            <p:nvPr/>
          </p:nvCxnSpPr>
          <p:spPr>
            <a:xfrm>
              <a:off x="7184571" y="4251716"/>
              <a:ext cx="0" cy="4982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36C2C2EA-FE55-436C-BA58-B5D6149A3ED5}"/>
                </a:ext>
              </a:extLst>
            </p:cNvPr>
            <p:cNvGrpSpPr/>
            <p:nvPr/>
          </p:nvGrpSpPr>
          <p:grpSpPr>
            <a:xfrm>
              <a:off x="3804696" y="1599740"/>
              <a:ext cx="6356815" cy="4626274"/>
              <a:chOff x="3624557" y="1627832"/>
              <a:chExt cx="6356815" cy="4626274"/>
            </a:xfrm>
          </p:grpSpPr>
          <p:pic>
            <p:nvPicPr>
              <p:cNvPr id="50" name="Picture 2" descr="SAGE Books - Essential Psychology: A Concise Introduction">
                <a:extLst>
                  <a:ext uri="{FF2B5EF4-FFF2-40B4-BE49-F238E27FC236}">
                    <a16:creationId xmlns:a16="http://schemas.microsoft.com/office/drawing/2014/main" id="{BC607FC0-49D8-4B52-A447-311A36684C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537" t="56380" r="363" b="5583"/>
              <a:stretch/>
            </p:blipFill>
            <p:spPr bwMode="auto">
              <a:xfrm>
                <a:off x="7693186" y="3942257"/>
                <a:ext cx="2288186" cy="231184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208C391A-1BDB-45DB-93C4-CDD0C758B64A}"/>
                  </a:ext>
                </a:extLst>
              </p:cNvPr>
              <p:cNvSpPr/>
              <p:nvPr/>
            </p:nvSpPr>
            <p:spPr>
              <a:xfrm>
                <a:off x="8687252" y="1627832"/>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AF73A910-2FAA-4E0A-834A-3BB8283986B9}"/>
                  </a:ext>
                </a:extLst>
              </p:cNvPr>
              <p:cNvSpPr/>
              <p:nvPr/>
            </p:nvSpPr>
            <p:spPr>
              <a:xfrm>
                <a:off x="3624557" y="1745956"/>
                <a:ext cx="231112" cy="783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extBox 2">
              <a:extLst>
                <a:ext uri="{FF2B5EF4-FFF2-40B4-BE49-F238E27FC236}">
                  <a16:creationId xmlns:a16="http://schemas.microsoft.com/office/drawing/2014/main" id="{91215512-18CD-4D15-A107-994546C15F89}"/>
                </a:ext>
              </a:extLst>
            </p:cNvPr>
            <p:cNvSpPr txBox="1"/>
            <p:nvPr/>
          </p:nvSpPr>
          <p:spPr>
            <a:xfrm>
              <a:off x="8571244" y="1768509"/>
              <a:ext cx="1391663" cy="369332"/>
            </a:xfrm>
            <a:prstGeom prst="rect">
              <a:avLst/>
            </a:prstGeom>
            <a:noFill/>
          </p:spPr>
          <p:txBody>
            <a:bodyPr wrap="none" rtlCol="0">
              <a:spAutoFit/>
            </a:bodyPr>
            <a:lstStyle/>
            <a:p>
              <a:r>
                <a:rPr lang="et-EE" dirty="0"/>
                <a:t>Posterioorne</a:t>
              </a:r>
              <a:endParaRPr lang="en-GB" dirty="0"/>
            </a:p>
          </p:txBody>
        </p:sp>
        <p:sp>
          <p:nvSpPr>
            <p:cNvPr id="46" name="TextBox 45">
              <a:extLst>
                <a:ext uri="{FF2B5EF4-FFF2-40B4-BE49-F238E27FC236}">
                  <a16:creationId xmlns:a16="http://schemas.microsoft.com/office/drawing/2014/main" id="{6167DEE9-013A-4B0D-8FF9-00BB8A63CE72}"/>
                </a:ext>
              </a:extLst>
            </p:cNvPr>
            <p:cNvSpPr txBox="1"/>
            <p:nvPr/>
          </p:nvSpPr>
          <p:spPr>
            <a:xfrm rot="5400000">
              <a:off x="7418860" y="5242088"/>
              <a:ext cx="918970" cy="307777"/>
            </a:xfrm>
            <a:prstGeom prst="rect">
              <a:avLst/>
            </a:prstGeom>
            <a:solidFill>
              <a:schemeClr val="bg1"/>
            </a:solidFill>
          </p:spPr>
          <p:txBody>
            <a:bodyPr wrap="none" rtlCol="0">
              <a:spAutoFit/>
            </a:bodyPr>
            <a:lstStyle/>
            <a:p>
              <a:r>
                <a:rPr lang="et-EE" sz="1400" dirty="0">
                  <a:solidFill>
                    <a:srgbClr val="C00000"/>
                  </a:solidFill>
                </a:rPr>
                <a:t>Dorsaalne</a:t>
              </a:r>
              <a:endParaRPr lang="en-GB" sz="1400" dirty="0">
                <a:solidFill>
                  <a:srgbClr val="C00000"/>
                </a:solidFill>
              </a:endParaRPr>
            </a:p>
          </p:txBody>
        </p:sp>
        <p:sp>
          <p:nvSpPr>
            <p:cNvPr id="53" name="TextBox 52">
              <a:extLst>
                <a:ext uri="{FF2B5EF4-FFF2-40B4-BE49-F238E27FC236}">
                  <a16:creationId xmlns:a16="http://schemas.microsoft.com/office/drawing/2014/main" id="{FA4860E4-8FAB-4A45-9B71-2872FE7B8F03}"/>
                </a:ext>
              </a:extLst>
            </p:cNvPr>
            <p:cNvSpPr txBox="1"/>
            <p:nvPr/>
          </p:nvSpPr>
          <p:spPr>
            <a:xfrm rot="16200000">
              <a:off x="7622027" y="4632144"/>
              <a:ext cx="1070742" cy="307777"/>
            </a:xfrm>
            <a:prstGeom prst="rect">
              <a:avLst/>
            </a:prstGeom>
            <a:solidFill>
              <a:schemeClr val="bg1"/>
            </a:solidFill>
          </p:spPr>
          <p:txBody>
            <a:bodyPr wrap="none" rtlCol="0">
              <a:spAutoFit/>
            </a:bodyPr>
            <a:lstStyle/>
            <a:p>
              <a:r>
                <a:rPr lang="et-EE" sz="1400" dirty="0">
                  <a:solidFill>
                    <a:srgbClr val="C00000"/>
                  </a:solidFill>
                </a:rPr>
                <a:t>Anterioorne</a:t>
              </a:r>
              <a:endParaRPr lang="en-GB" sz="1400" dirty="0">
                <a:solidFill>
                  <a:srgbClr val="C00000"/>
                </a:solidFill>
              </a:endParaRPr>
            </a:p>
          </p:txBody>
        </p:sp>
        <p:sp>
          <p:nvSpPr>
            <p:cNvPr id="54" name="TextBox 53">
              <a:extLst>
                <a:ext uri="{FF2B5EF4-FFF2-40B4-BE49-F238E27FC236}">
                  <a16:creationId xmlns:a16="http://schemas.microsoft.com/office/drawing/2014/main" id="{7F451F24-8D57-4DA7-8CC1-460D9C787DCA}"/>
                </a:ext>
              </a:extLst>
            </p:cNvPr>
            <p:cNvSpPr txBox="1"/>
            <p:nvPr/>
          </p:nvSpPr>
          <p:spPr>
            <a:xfrm rot="5400000">
              <a:off x="9524838" y="4632145"/>
              <a:ext cx="1126142" cy="307777"/>
            </a:xfrm>
            <a:prstGeom prst="rect">
              <a:avLst/>
            </a:prstGeom>
            <a:solidFill>
              <a:schemeClr val="bg1"/>
            </a:solidFill>
          </p:spPr>
          <p:txBody>
            <a:bodyPr wrap="none" rtlCol="0">
              <a:spAutoFit/>
            </a:bodyPr>
            <a:lstStyle/>
            <a:p>
              <a:r>
                <a:rPr lang="et-EE" sz="1400" dirty="0">
                  <a:solidFill>
                    <a:srgbClr val="C00000"/>
                  </a:solidFill>
                </a:rPr>
                <a:t>Posterioorne</a:t>
              </a:r>
              <a:endParaRPr lang="en-GB" sz="1400" dirty="0">
                <a:solidFill>
                  <a:srgbClr val="C00000"/>
                </a:solidFill>
              </a:endParaRPr>
            </a:p>
          </p:txBody>
        </p:sp>
        <p:sp>
          <p:nvSpPr>
            <p:cNvPr id="55" name="TextBox 54">
              <a:extLst>
                <a:ext uri="{FF2B5EF4-FFF2-40B4-BE49-F238E27FC236}">
                  <a16:creationId xmlns:a16="http://schemas.microsoft.com/office/drawing/2014/main" id="{B3A8E676-82C4-478D-B21B-8D3D06B3AB02}"/>
                </a:ext>
              </a:extLst>
            </p:cNvPr>
            <p:cNvSpPr txBox="1"/>
            <p:nvPr/>
          </p:nvSpPr>
          <p:spPr>
            <a:xfrm>
              <a:off x="8227503" y="5742754"/>
              <a:ext cx="2421476" cy="523220"/>
            </a:xfrm>
            <a:prstGeom prst="rect">
              <a:avLst/>
            </a:prstGeom>
            <a:solidFill>
              <a:schemeClr val="bg1"/>
            </a:solidFill>
          </p:spPr>
          <p:txBody>
            <a:bodyPr wrap="square" rtlCol="0">
              <a:spAutoFit/>
            </a:bodyPr>
            <a:lstStyle/>
            <a:p>
              <a:pPr algn="ctr"/>
              <a:r>
                <a:rPr lang="et-EE" sz="1400" dirty="0">
                  <a:solidFill>
                    <a:srgbClr val="C00000"/>
                  </a:solidFill>
                </a:rPr>
                <a:t>Sagitaalne (poolitab vasakuks ja paremaks pooleks)</a:t>
              </a:r>
              <a:endParaRPr lang="en-GB" sz="1400" dirty="0">
                <a:solidFill>
                  <a:srgbClr val="C00000"/>
                </a:solidFill>
              </a:endParaRPr>
            </a:p>
          </p:txBody>
        </p:sp>
        <p:sp>
          <p:nvSpPr>
            <p:cNvPr id="13" name="Rectangle: Rounded Corners 12">
              <a:extLst>
                <a:ext uri="{FF2B5EF4-FFF2-40B4-BE49-F238E27FC236}">
                  <a16:creationId xmlns:a16="http://schemas.microsoft.com/office/drawing/2014/main" id="{1AAE0916-F879-4485-B7A2-5C5644DA9FC9}"/>
                </a:ext>
              </a:extLst>
            </p:cNvPr>
            <p:cNvSpPr/>
            <p:nvPr/>
          </p:nvSpPr>
          <p:spPr>
            <a:xfrm>
              <a:off x="9036388" y="6362748"/>
              <a:ext cx="1313414" cy="2968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CEA45DD8-EBB9-437F-BB8E-BD177788EB6A}"/>
                </a:ext>
              </a:extLst>
            </p:cNvPr>
            <p:cNvSpPr/>
            <p:nvPr/>
          </p:nvSpPr>
          <p:spPr>
            <a:xfrm>
              <a:off x="6597744" y="4634169"/>
              <a:ext cx="1427085" cy="14709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9817ED6-94FA-4899-8C54-FB6D82214F43}"/>
                </a:ext>
              </a:extLst>
            </p:cNvPr>
            <p:cNvSpPr txBox="1"/>
            <p:nvPr/>
          </p:nvSpPr>
          <p:spPr>
            <a:xfrm>
              <a:off x="2534282" y="1835051"/>
              <a:ext cx="1321387" cy="369332"/>
            </a:xfrm>
            <a:prstGeom prst="rect">
              <a:avLst/>
            </a:prstGeom>
            <a:solidFill>
              <a:schemeClr val="bg1"/>
            </a:solidFill>
          </p:spPr>
          <p:txBody>
            <a:bodyPr wrap="none" rtlCol="0">
              <a:spAutoFit/>
            </a:bodyPr>
            <a:lstStyle/>
            <a:p>
              <a:r>
                <a:rPr lang="et-EE" dirty="0"/>
                <a:t>Anterioorne</a:t>
              </a:r>
              <a:endParaRPr lang="en-GB" dirty="0"/>
            </a:p>
          </p:txBody>
        </p:sp>
      </p:grpSp>
    </p:spTree>
    <p:extLst>
      <p:ext uri="{BB962C8B-B14F-4D97-AF65-F5344CB8AC3E}">
        <p14:creationId xmlns:p14="http://schemas.microsoft.com/office/powerpoint/2010/main" val="18340092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a:xfrm>
            <a:off x="205154" y="404985"/>
            <a:ext cx="11561466" cy="1325563"/>
          </a:xfrm>
        </p:spPr>
        <p:txBody>
          <a:bodyPr/>
          <a:lstStyle/>
          <a:p>
            <a:pPr algn="ctr"/>
            <a:r>
              <a:rPr lang="et-EE" altLang="en-US" dirty="0"/>
              <a:t>fNIRS ehk fotopletüsmograaf steroididel</a:t>
            </a:r>
            <a:endParaRPr lang="en-GB" altLang="en-US" dirty="0"/>
          </a:p>
        </p:txBody>
      </p:sp>
      <p:pic>
        <p:nvPicPr>
          <p:cNvPr id="7" name="Picture 6" descr="Icon&#10;&#10;Description automatically generated">
            <a:extLst>
              <a:ext uri="{FF2B5EF4-FFF2-40B4-BE49-F238E27FC236}">
                <a16:creationId xmlns:a16="http://schemas.microsoft.com/office/drawing/2014/main" id="{066C1CE7-8AC5-48A4-878F-ED1B5CAAD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34" y="5127452"/>
            <a:ext cx="785488" cy="801528"/>
          </a:xfrm>
          <a:prstGeom prst="rect">
            <a:avLst/>
          </a:prstGeom>
        </p:spPr>
      </p:pic>
      <p:sp>
        <p:nvSpPr>
          <p:cNvPr id="6" name="TextBox 5">
            <a:extLst>
              <a:ext uri="{FF2B5EF4-FFF2-40B4-BE49-F238E27FC236}">
                <a16:creationId xmlns:a16="http://schemas.microsoft.com/office/drawing/2014/main" id="{ADAC86A8-DBFE-488F-A37C-3A78C21D0CDD}"/>
              </a:ext>
            </a:extLst>
          </p:cNvPr>
          <p:cNvSpPr txBox="1"/>
          <p:nvPr/>
        </p:nvSpPr>
        <p:spPr>
          <a:xfrm>
            <a:off x="1845021" y="5748562"/>
            <a:ext cx="2526974" cy="369332"/>
          </a:xfrm>
          <a:prstGeom prst="rect">
            <a:avLst/>
          </a:prstGeom>
          <a:noFill/>
        </p:spPr>
        <p:txBody>
          <a:bodyPr wrap="none" rtlCol="0">
            <a:spAutoFit/>
          </a:bodyPr>
          <a:lstStyle/>
          <a:p>
            <a:r>
              <a:rPr lang="et-EE" dirty="0">
                <a:latin typeface="+mj-lt"/>
              </a:rPr>
              <a:t>(</a:t>
            </a:r>
            <a:r>
              <a:rPr lang="en-GB" dirty="0" err="1">
                <a:latin typeface="+mj-lt"/>
              </a:rPr>
              <a:t>Baek</a:t>
            </a:r>
            <a:r>
              <a:rPr lang="en-GB" dirty="0">
                <a:latin typeface="+mj-lt"/>
              </a:rPr>
              <a:t>, Shin, &amp; Cho, 2018)</a:t>
            </a:r>
          </a:p>
        </p:txBody>
      </p:sp>
      <p:sp>
        <p:nvSpPr>
          <p:cNvPr id="14" name="Rectangle 13">
            <a:extLst>
              <a:ext uri="{FF2B5EF4-FFF2-40B4-BE49-F238E27FC236}">
                <a16:creationId xmlns:a16="http://schemas.microsoft.com/office/drawing/2014/main" id="{30B97A40-33EA-4460-98E5-C87B0ABD61F5}"/>
              </a:ext>
            </a:extLst>
          </p:cNvPr>
          <p:cNvSpPr/>
          <p:nvPr/>
        </p:nvSpPr>
        <p:spPr>
          <a:xfrm>
            <a:off x="8548437" y="5744314"/>
            <a:ext cx="1650132" cy="369332"/>
          </a:xfrm>
          <a:prstGeom prst="rect">
            <a:avLst/>
          </a:prstGeom>
        </p:spPr>
        <p:txBody>
          <a:bodyPr wrap="none">
            <a:spAutoFit/>
          </a:bodyPr>
          <a:lstStyle/>
          <a:p>
            <a:r>
              <a:rPr lang="et-EE" dirty="0">
                <a:latin typeface="+mj-lt"/>
              </a:rPr>
              <a:t>(</a:t>
            </a:r>
            <a:r>
              <a:rPr lang="et-EE" dirty="0" err="1">
                <a:latin typeface="+mj-lt"/>
              </a:rPr>
              <a:t>Okada</a:t>
            </a:r>
            <a:r>
              <a:rPr lang="et-EE" dirty="0">
                <a:latin typeface="+mj-lt"/>
              </a:rPr>
              <a:t>, E2013) </a:t>
            </a:r>
          </a:p>
        </p:txBody>
      </p:sp>
      <p:pic>
        <p:nvPicPr>
          <p:cNvPr id="9" name="Picture 8">
            <a:extLst>
              <a:ext uri="{FF2B5EF4-FFF2-40B4-BE49-F238E27FC236}">
                <a16:creationId xmlns:a16="http://schemas.microsoft.com/office/drawing/2014/main" id="{A6CF23A2-FB51-493B-B5EF-2C9CC91938A9}"/>
              </a:ext>
            </a:extLst>
          </p:cNvPr>
          <p:cNvPicPr>
            <a:picLocks noChangeAspect="1"/>
          </p:cNvPicPr>
          <p:nvPr/>
        </p:nvPicPr>
        <p:blipFill>
          <a:blip r:embed="rId4"/>
          <a:stretch>
            <a:fillRect/>
          </a:stretch>
        </p:blipFill>
        <p:spPr>
          <a:xfrm>
            <a:off x="1496427" y="2073651"/>
            <a:ext cx="3638281" cy="2940675"/>
          </a:xfrm>
          <a:prstGeom prst="rect">
            <a:avLst/>
          </a:prstGeom>
        </p:spPr>
      </p:pic>
      <p:pic>
        <p:nvPicPr>
          <p:cNvPr id="1028" name="Picture 4" descr="Photon Migration in NIRS Brain Imaging | SpringerLink">
            <a:extLst>
              <a:ext uri="{FF2B5EF4-FFF2-40B4-BE49-F238E27FC236}">
                <a16:creationId xmlns:a16="http://schemas.microsoft.com/office/drawing/2014/main" id="{A3213498-0292-4012-8B0B-B8F18E5AEA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1782" y="1730548"/>
            <a:ext cx="3810000" cy="37814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2AF862A-2A6C-4338-B3E1-5D4ABA872B4D}"/>
              </a:ext>
            </a:extLst>
          </p:cNvPr>
          <p:cNvSpPr txBox="1"/>
          <p:nvPr/>
        </p:nvSpPr>
        <p:spPr>
          <a:xfrm>
            <a:off x="1705511" y="1446609"/>
            <a:ext cx="6081961" cy="400110"/>
          </a:xfrm>
          <a:prstGeom prst="rect">
            <a:avLst/>
          </a:prstGeom>
          <a:noFill/>
        </p:spPr>
        <p:txBody>
          <a:bodyPr wrap="square" rtlCol="0">
            <a:spAutoFit/>
          </a:bodyPr>
          <a:lstStyle/>
          <a:p>
            <a:r>
              <a:rPr lang="et-EE" sz="2000" dirty="0">
                <a:latin typeface="+mj-lt"/>
              </a:rPr>
              <a:t>fNIRS – funktsionaalne </a:t>
            </a:r>
            <a:r>
              <a:rPr lang="et-EE" sz="2000" dirty="0" err="1">
                <a:latin typeface="+mj-lt"/>
              </a:rPr>
              <a:t>lähiinfrapuna</a:t>
            </a:r>
            <a:r>
              <a:rPr lang="et-EE" sz="2000" dirty="0">
                <a:latin typeface="+mj-lt"/>
              </a:rPr>
              <a:t> spektroskoopia</a:t>
            </a:r>
          </a:p>
        </p:txBody>
      </p:sp>
    </p:spTree>
    <p:extLst>
      <p:ext uri="{BB962C8B-B14F-4D97-AF65-F5344CB8AC3E}">
        <p14:creationId xmlns:p14="http://schemas.microsoft.com/office/powerpoint/2010/main" val="16150401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a:xfrm>
            <a:off x="205154" y="404985"/>
            <a:ext cx="11561466" cy="1325563"/>
          </a:xfrm>
        </p:spPr>
        <p:txBody>
          <a:bodyPr/>
          <a:lstStyle/>
          <a:p>
            <a:pPr algn="ctr"/>
            <a:r>
              <a:rPr lang="et-EE" altLang="en-US" dirty="0"/>
              <a:t>fNIRS ehk fotopletüsmograaf steroididel</a:t>
            </a:r>
            <a:endParaRPr lang="en-GB" altLang="en-US" dirty="0"/>
          </a:p>
        </p:txBody>
      </p:sp>
      <p:graphicFrame>
        <p:nvGraphicFramePr>
          <p:cNvPr id="2" name="Table 2">
            <a:extLst>
              <a:ext uri="{FF2B5EF4-FFF2-40B4-BE49-F238E27FC236}">
                <a16:creationId xmlns:a16="http://schemas.microsoft.com/office/drawing/2014/main" id="{00D86C2E-E964-4B9F-99ED-F27EEDF198EF}"/>
              </a:ext>
            </a:extLst>
          </p:cNvPr>
          <p:cNvGraphicFramePr>
            <a:graphicFrameLocks noGrp="1"/>
          </p:cNvGraphicFramePr>
          <p:nvPr/>
        </p:nvGraphicFramePr>
        <p:xfrm>
          <a:off x="1261865" y="2322755"/>
          <a:ext cx="9448044" cy="2494280"/>
        </p:xfrm>
        <a:graphic>
          <a:graphicData uri="http://schemas.openxmlformats.org/drawingml/2006/table">
            <a:tbl>
              <a:tblPr firstRow="1" bandRow="1">
                <a:tableStyleId>{2D5ABB26-0587-4C30-8999-92F81FD0307C}</a:tableStyleId>
              </a:tblPr>
              <a:tblGrid>
                <a:gridCol w="2725697">
                  <a:extLst>
                    <a:ext uri="{9D8B030D-6E8A-4147-A177-3AD203B41FA5}">
                      <a16:colId xmlns:a16="http://schemas.microsoft.com/office/drawing/2014/main" val="2276269121"/>
                    </a:ext>
                  </a:extLst>
                </a:gridCol>
                <a:gridCol w="2301072">
                  <a:extLst>
                    <a:ext uri="{9D8B030D-6E8A-4147-A177-3AD203B41FA5}">
                      <a16:colId xmlns:a16="http://schemas.microsoft.com/office/drawing/2014/main" val="1935572630"/>
                    </a:ext>
                  </a:extLst>
                </a:gridCol>
                <a:gridCol w="2009671">
                  <a:extLst>
                    <a:ext uri="{9D8B030D-6E8A-4147-A177-3AD203B41FA5}">
                      <a16:colId xmlns:a16="http://schemas.microsoft.com/office/drawing/2014/main" val="553101940"/>
                    </a:ext>
                  </a:extLst>
                </a:gridCol>
                <a:gridCol w="2411604">
                  <a:extLst>
                    <a:ext uri="{9D8B030D-6E8A-4147-A177-3AD203B41FA5}">
                      <a16:colId xmlns:a16="http://schemas.microsoft.com/office/drawing/2014/main" val="2160512787"/>
                    </a:ext>
                  </a:extLst>
                </a:gridCol>
              </a:tblGrid>
              <a:tr h="370840">
                <a:tc>
                  <a:txBody>
                    <a:bodyPr/>
                    <a:lstStyle/>
                    <a:p>
                      <a:endParaRPr lang="en-GB" dirty="0"/>
                    </a:p>
                  </a:txBody>
                  <a:tcPr>
                    <a:lnB w="12700" cap="flat" cmpd="sng" algn="ctr">
                      <a:solidFill>
                        <a:schemeClr val="tx1"/>
                      </a:solidFill>
                      <a:prstDash val="solid"/>
                      <a:round/>
                      <a:headEnd type="none" w="med" len="med"/>
                      <a:tailEnd type="none" w="med" len="med"/>
                    </a:lnB>
                  </a:tcPr>
                </a:tc>
                <a:tc>
                  <a:txBody>
                    <a:bodyPr/>
                    <a:lstStyle/>
                    <a:p>
                      <a:r>
                        <a:rPr lang="et-EE" dirty="0"/>
                        <a:t>fNIRS</a:t>
                      </a:r>
                      <a:endParaRPr lang="en-GB" dirty="0"/>
                    </a:p>
                  </a:txBody>
                  <a:tcPr>
                    <a:lnB w="12700" cap="flat" cmpd="sng" algn="ctr">
                      <a:solidFill>
                        <a:schemeClr val="tx1"/>
                      </a:solidFill>
                      <a:prstDash val="solid"/>
                      <a:round/>
                      <a:headEnd type="none" w="med" len="med"/>
                      <a:tailEnd type="none" w="med" len="med"/>
                    </a:lnB>
                  </a:tcPr>
                </a:tc>
                <a:tc>
                  <a:txBody>
                    <a:bodyPr/>
                    <a:lstStyle/>
                    <a:p>
                      <a:r>
                        <a:rPr lang="et-EE" dirty="0"/>
                        <a:t>fMRI</a:t>
                      </a:r>
                      <a:endParaRPr lang="en-GB" dirty="0"/>
                    </a:p>
                  </a:txBody>
                  <a:tcPr>
                    <a:lnB w="12700" cap="flat" cmpd="sng" algn="ctr">
                      <a:solidFill>
                        <a:schemeClr val="tx1"/>
                      </a:solidFill>
                      <a:prstDash val="solid"/>
                      <a:round/>
                      <a:headEnd type="none" w="med" len="med"/>
                      <a:tailEnd type="none" w="med" len="med"/>
                    </a:lnB>
                  </a:tcPr>
                </a:tc>
                <a:tc>
                  <a:txBody>
                    <a:bodyPr/>
                    <a:lstStyle/>
                    <a:p>
                      <a:r>
                        <a:rPr lang="et-EE" dirty="0"/>
                        <a:t>EEG</a:t>
                      </a:r>
                      <a:endParaRPr lang="en-GB"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7034976"/>
                  </a:ext>
                </a:extLst>
              </a:tr>
              <a:tr h="370840">
                <a:tc>
                  <a:txBody>
                    <a:bodyPr/>
                    <a:lstStyle/>
                    <a:p>
                      <a:r>
                        <a:rPr lang="et-EE" dirty="0"/>
                        <a:t>Ajaline lahutusvõime</a:t>
                      </a:r>
                      <a:endParaRPr lang="en-GB" dirty="0"/>
                    </a:p>
                  </a:txBody>
                  <a:tcPr>
                    <a:lnT w="12700" cap="flat" cmpd="sng" algn="ctr">
                      <a:solidFill>
                        <a:schemeClr val="tx1"/>
                      </a:solidFill>
                      <a:prstDash val="solid"/>
                      <a:round/>
                      <a:headEnd type="none" w="med" len="med"/>
                      <a:tailEnd type="none" w="med" len="med"/>
                    </a:lnT>
                  </a:tcPr>
                </a:tc>
                <a:tc>
                  <a:txBody>
                    <a:bodyPr/>
                    <a:lstStyle/>
                    <a:p>
                      <a:r>
                        <a:rPr lang="et-EE" dirty="0"/>
                        <a:t>keskmine</a:t>
                      </a:r>
                      <a:endParaRPr lang="en-GB" dirty="0"/>
                    </a:p>
                  </a:txBody>
                  <a:tcPr>
                    <a:lnT w="12700" cap="flat" cmpd="sng" algn="ctr">
                      <a:solidFill>
                        <a:schemeClr val="tx1"/>
                      </a:solidFill>
                      <a:prstDash val="solid"/>
                      <a:round/>
                      <a:headEnd type="none" w="med" len="med"/>
                      <a:tailEnd type="none" w="med" len="med"/>
                    </a:lnT>
                  </a:tcPr>
                </a:tc>
                <a:tc>
                  <a:txBody>
                    <a:bodyPr/>
                    <a:lstStyle/>
                    <a:p>
                      <a:r>
                        <a:rPr lang="et-EE" dirty="0"/>
                        <a:t>madal</a:t>
                      </a:r>
                      <a:endParaRPr lang="en-GB" dirty="0"/>
                    </a:p>
                  </a:txBody>
                  <a:tcPr>
                    <a:lnT w="12700" cap="flat" cmpd="sng" algn="ctr">
                      <a:solidFill>
                        <a:schemeClr val="tx1"/>
                      </a:solidFill>
                      <a:prstDash val="solid"/>
                      <a:round/>
                      <a:headEnd type="none" w="med" len="med"/>
                      <a:tailEnd type="none" w="med" len="med"/>
                    </a:lnT>
                  </a:tcPr>
                </a:tc>
                <a:tc>
                  <a:txBody>
                    <a:bodyPr/>
                    <a:lstStyle/>
                    <a:p>
                      <a:r>
                        <a:rPr lang="et-EE" dirty="0"/>
                        <a:t>kõrge</a:t>
                      </a:r>
                      <a:endParaRPr lang="en-GB"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76175256"/>
                  </a:ext>
                </a:extLst>
              </a:tr>
              <a:tr h="370840">
                <a:tc>
                  <a:txBody>
                    <a:bodyPr/>
                    <a:lstStyle/>
                    <a:p>
                      <a:r>
                        <a:rPr lang="et-EE" dirty="0"/>
                        <a:t>Ruumiline lahutusvõime</a:t>
                      </a:r>
                      <a:endParaRPr lang="en-GB" dirty="0"/>
                    </a:p>
                  </a:txBody>
                  <a:tcPr/>
                </a:tc>
                <a:tc>
                  <a:txBody>
                    <a:bodyPr/>
                    <a:lstStyle/>
                    <a:p>
                      <a:r>
                        <a:rPr lang="et-EE" dirty="0"/>
                        <a:t>keskmine</a:t>
                      </a:r>
                      <a:endParaRPr lang="en-GB" dirty="0"/>
                    </a:p>
                  </a:txBody>
                  <a:tcPr/>
                </a:tc>
                <a:tc>
                  <a:txBody>
                    <a:bodyPr/>
                    <a:lstStyle/>
                    <a:p>
                      <a:r>
                        <a:rPr lang="et-EE" dirty="0"/>
                        <a:t>kõrge</a:t>
                      </a:r>
                      <a:endParaRPr lang="en-GB" dirty="0"/>
                    </a:p>
                  </a:txBody>
                  <a:tcPr/>
                </a:tc>
                <a:tc>
                  <a:txBody>
                    <a:bodyPr/>
                    <a:lstStyle/>
                    <a:p>
                      <a:r>
                        <a:rPr lang="et-EE" dirty="0"/>
                        <a:t>madal</a:t>
                      </a:r>
                      <a:endParaRPr lang="en-GB" dirty="0"/>
                    </a:p>
                  </a:txBody>
                  <a:tcPr/>
                </a:tc>
                <a:extLst>
                  <a:ext uri="{0D108BD9-81ED-4DB2-BD59-A6C34878D82A}">
                    <a16:rowId xmlns:a16="http://schemas.microsoft.com/office/drawing/2014/main" val="2039376919"/>
                  </a:ext>
                </a:extLst>
              </a:tr>
              <a:tr h="370840">
                <a:tc>
                  <a:txBody>
                    <a:bodyPr/>
                    <a:lstStyle/>
                    <a:p>
                      <a:r>
                        <a:rPr lang="et-EE" dirty="0"/>
                        <a:t>Mobiilsus</a:t>
                      </a:r>
                      <a:endParaRPr lang="en-GB" dirty="0"/>
                    </a:p>
                  </a:txBody>
                  <a:tcPr/>
                </a:tc>
                <a:tc>
                  <a:txBody>
                    <a:bodyPr/>
                    <a:lstStyle/>
                    <a:p>
                      <a:r>
                        <a:rPr lang="et-EE" dirty="0"/>
                        <a:t>kõrge mobiilsusega</a:t>
                      </a:r>
                      <a:endParaRPr lang="en-GB" dirty="0"/>
                    </a:p>
                  </a:txBody>
                  <a:tcPr/>
                </a:tc>
                <a:tc>
                  <a:txBody>
                    <a:bodyPr/>
                    <a:lstStyle/>
                    <a:p>
                      <a:r>
                        <a:rPr lang="et-EE" dirty="0"/>
                        <a:t>väga madal</a:t>
                      </a:r>
                      <a:endParaRPr lang="en-GB" dirty="0"/>
                    </a:p>
                  </a:txBody>
                  <a:tcPr/>
                </a:tc>
                <a:tc>
                  <a:txBody>
                    <a:bodyPr/>
                    <a:lstStyle/>
                    <a:p>
                      <a:r>
                        <a:rPr lang="et-EE" dirty="0"/>
                        <a:t>kõrge mobiilsus</a:t>
                      </a:r>
                      <a:endParaRPr lang="en-GB" dirty="0"/>
                    </a:p>
                  </a:txBody>
                  <a:tcPr/>
                </a:tc>
                <a:extLst>
                  <a:ext uri="{0D108BD9-81ED-4DB2-BD59-A6C34878D82A}">
                    <a16:rowId xmlns:a16="http://schemas.microsoft.com/office/drawing/2014/main" val="2983592494"/>
                  </a:ext>
                </a:extLst>
              </a:tr>
              <a:tr h="370840">
                <a:tc>
                  <a:txBody>
                    <a:bodyPr/>
                    <a:lstStyle/>
                    <a:p>
                      <a:r>
                        <a:rPr lang="et-EE" dirty="0"/>
                        <a:t>Elektroonikaseadmetest tingitud artefaktid</a:t>
                      </a:r>
                      <a:endParaRPr lang="en-GB" dirty="0"/>
                    </a:p>
                  </a:txBody>
                  <a:tcPr/>
                </a:tc>
                <a:tc>
                  <a:txBody>
                    <a:bodyPr/>
                    <a:lstStyle/>
                    <a:p>
                      <a:r>
                        <a:rPr lang="et-EE" dirty="0"/>
                        <a:t>jah</a:t>
                      </a:r>
                      <a:endParaRPr lang="en-GB" dirty="0"/>
                    </a:p>
                  </a:txBody>
                  <a:tcPr/>
                </a:tc>
                <a:tc>
                  <a:txBody>
                    <a:bodyPr/>
                    <a:lstStyle/>
                    <a:p>
                      <a:r>
                        <a:rPr lang="et-EE" dirty="0"/>
                        <a:t>ei</a:t>
                      </a:r>
                      <a:endParaRPr lang="en-GB" dirty="0"/>
                    </a:p>
                  </a:txBody>
                  <a:tcPr/>
                </a:tc>
                <a:tc>
                  <a:txBody>
                    <a:bodyPr/>
                    <a:lstStyle/>
                    <a:p>
                      <a:r>
                        <a:rPr lang="et-EE" dirty="0"/>
                        <a:t>jah</a:t>
                      </a:r>
                      <a:endParaRPr lang="en-GB" dirty="0"/>
                    </a:p>
                  </a:txBody>
                  <a:tcPr/>
                </a:tc>
                <a:extLst>
                  <a:ext uri="{0D108BD9-81ED-4DB2-BD59-A6C34878D82A}">
                    <a16:rowId xmlns:a16="http://schemas.microsoft.com/office/drawing/2014/main" val="1350250141"/>
                  </a:ext>
                </a:extLst>
              </a:tr>
              <a:tr h="370840">
                <a:tc>
                  <a:txBody>
                    <a:bodyPr/>
                    <a:lstStyle/>
                    <a:p>
                      <a:r>
                        <a:rPr lang="et-EE" dirty="0"/>
                        <a:t>Esimene mõõtmine</a:t>
                      </a:r>
                      <a:endParaRPr lang="en-GB" dirty="0"/>
                    </a:p>
                  </a:txBody>
                  <a:tcPr>
                    <a:lnB w="12700" cap="flat" cmpd="sng" algn="ctr">
                      <a:noFill/>
                      <a:prstDash val="solid"/>
                      <a:round/>
                      <a:headEnd type="none" w="med" len="med"/>
                      <a:tailEnd type="none" w="med" len="med"/>
                    </a:lnB>
                  </a:tcPr>
                </a:tc>
                <a:tc>
                  <a:txBody>
                    <a:bodyPr/>
                    <a:lstStyle/>
                    <a:p>
                      <a:r>
                        <a:rPr lang="et-EE" dirty="0"/>
                        <a:t>90-ndatel</a:t>
                      </a:r>
                      <a:endParaRPr lang="en-GB" dirty="0"/>
                    </a:p>
                  </a:txBody>
                  <a:tcPr>
                    <a:lnB w="12700" cap="flat" cmpd="sng" algn="ctr">
                      <a:noFill/>
                      <a:prstDash val="solid"/>
                      <a:round/>
                      <a:headEnd type="none" w="med" len="med"/>
                      <a:tailEnd type="none" w="med" len="med"/>
                    </a:lnB>
                  </a:tcPr>
                </a:tc>
                <a:tc>
                  <a:txBody>
                    <a:bodyPr/>
                    <a:lstStyle/>
                    <a:p>
                      <a:r>
                        <a:rPr lang="et-EE" dirty="0"/>
                        <a:t>90-ndatel</a:t>
                      </a:r>
                      <a:endParaRPr lang="en-GB" dirty="0"/>
                    </a:p>
                  </a:txBody>
                  <a:tcPr>
                    <a:lnB w="12700" cap="flat" cmpd="sng" algn="ctr">
                      <a:noFill/>
                      <a:prstDash val="solid"/>
                      <a:round/>
                      <a:headEnd type="none" w="med" len="med"/>
                      <a:tailEnd type="none" w="med" len="med"/>
                    </a:lnB>
                  </a:tcPr>
                </a:tc>
                <a:tc>
                  <a:txBody>
                    <a:bodyPr/>
                    <a:lstStyle/>
                    <a:p>
                      <a:r>
                        <a:rPr lang="et-EE" dirty="0"/>
                        <a:t>1920-ndatel</a:t>
                      </a:r>
                      <a:endParaRPr lang="en-GB" dirty="0"/>
                    </a:p>
                  </a:txBody>
                  <a:tcPr>
                    <a:lnB w="12700" cap="flat" cmpd="sng" algn="ctr">
                      <a:noFill/>
                      <a:prstDash val="solid"/>
                      <a:round/>
                      <a:headEnd type="none" w="med" len="med"/>
                      <a:tailEnd type="none" w="med" len="med"/>
                    </a:lnB>
                  </a:tcPr>
                </a:tc>
                <a:extLst>
                  <a:ext uri="{0D108BD9-81ED-4DB2-BD59-A6C34878D82A}">
                    <a16:rowId xmlns:a16="http://schemas.microsoft.com/office/drawing/2014/main" val="1357143586"/>
                  </a:ext>
                </a:extLst>
              </a:tr>
            </a:tbl>
          </a:graphicData>
        </a:graphic>
      </p:graphicFrame>
    </p:spTree>
    <p:extLst>
      <p:ext uri="{BB962C8B-B14F-4D97-AF65-F5344CB8AC3E}">
        <p14:creationId xmlns:p14="http://schemas.microsoft.com/office/powerpoint/2010/main" val="3340185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0F98A0-4D75-4241-AD33-667D3A932A20}"/>
              </a:ext>
            </a:extLst>
          </p:cNvPr>
          <p:cNvPicPr>
            <a:picLocks noChangeAspect="1"/>
          </p:cNvPicPr>
          <p:nvPr/>
        </p:nvPicPr>
        <p:blipFill>
          <a:blip r:embed="rId2"/>
          <a:stretch>
            <a:fillRect/>
          </a:stretch>
        </p:blipFill>
        <p:spPr>
          <a:xfrm>
            <a:off x="863899" y="648479"/>
            <a:ext cx="6049219" cy="1238423"/>
          </a:xfrm>
          <a:prstGeom prst="rect">
            <a:avLst/>
          </a:prstGeom>
        </p:spPr>
      </p:pic>
      <p:sp>
        <p:nvSpPr>
          <p:cNvPr id="5" name="TextBox 4">
            <a:extLst>
              <a:ext uri="{FF2B5EF4-FFF2-40B4-BE49-F238E27FC236}">
                <a16:creationId xmlns:a16="http://schemas.microsoft.com/office/drawing/2014/main" id="{F305A58B-0EDE-496B-9B84-8156BBDBDC7E}"/>
              </a:ext>
            </a:extLst>
          </p:cNvPr>
          <p:cNvSpPr txBox="1"/>
          <p:nvPr/>
        </p:nvSpPr>
        <p:spPr>
          <a:xfrm>
            <a:off x="863899" y="2221407"/>
            <a:ext cx="10049164" cy="3785652"/>
          </a:xfrm>
          <a:prstGeom prst="rect">
            <a:avLst/>
          </a:prstGeom>
          <a:noFill/>
        </p:spPr>
        <p:txBody>
          <a:bodyPr wrap="square">
            <a:spAutoFit/>
          </a:bodyPr>
          <a:lstStyle/>
          <a:p>
            <a:r>
              <a:rPr lang="et-EE" sz="2000" b="1" dirty="0" err="1">
                <a:effectLst/>
                <a:latin typeface="Times New Roman" panose="02020603050405020304" pitchFamily="18" charset="0"/>
                <a:ea typeface="Calibri" panose="020F0502020204030204" pitchFamily="34" charset="0"/>
              </a:rPr>
              <a:t>PsychoPy</a:t>
            </a:r>
            <a:r>
              <a:rPr lang="et-EE" sz="2000" b="1" dirty="0">
                <a:effectLst/>
                <a:latin typeface="Times New Roman" panose="02020603050405020304" pitchFamily="18" charset="0"/>
                <a:ea typeface="Calibri" panose="020F0502020204030204" pitchFamily="34" charset="0"/>
              </a:rPr>
              <a:t> programmi redigeerimine 2</a:t>
            </a:r>
          </a:p>
          <a:p>
            <a:endParaRPr lang="et-EE" sz="2000" b="1" dirty="0">
              <a:latin typeface="Times New Roman" panose="02020603050405020304" pitchFamily="18" charset="0"/>
              <a:ea typeface="Calibri" panose="020F0502020204030204" pitchFamily="34" charset="0"/>
            </a:endParaRPr>
          </a:p>
          <a:p>
            <a:endParaRPr lang="et-EE" sz="2000" b="1" dirty="0">
              <a:latin typeface="Times New Roman" panose="02020603050405020304" pitchFamily="18" charset="0"/>
              <a:ea typeface="Calibri" panose="020F0502020204030204" pitchFamily="34" charset="0"/>
            </a:endParaRPr>
          </a:p>
          <a:p>
            <a:r>
              <a:rPr lang="et-EE" sz="2000" dirty="0">
                <a:effectLst/>
                <a:latin typeface="Times New Roman" panose="02020603050405020304" pitchFamily="18" charset="0"/>
                <a:ea typeface="Calibri" panose="020F0502020204030204" pitchFamily="34" charset="0"/>
              </a:rPr>
              <a:t>Teise </a:t>
            </a:r>
            <a:r>
              <a:rPr lang="et-EE" sz="2000" dirty="0" err="1">
                <a:effectLst/>
                <a:latin typeface="Times New Roman" panose="02020603050405020304" pitchFamily="18" charset="0"/>
                <a:ea typeface="Calibri" panose="020F0502020204030204" pitchFamily="34" charset="0"/>
              </a:rPr>
              <a:t>PsychoPy</a:t>
            </a:r>
            <a:r>
              <a:rPr lang="et-EE" sz="2000" dirty="0">
                <a:effectLst/>
                <a:latin typeface="Times New Roman" panose="02020603050405020304" pitchFamily="18" charset="0"/>
                <a:ea typeface="Calibri" panose="020F0502020204030204" pitchFamily="34" charset="0"/>
              </a:rPr>
              <a:t> programmi redigeerimise ülesandes tuli leida Pavlovia keskkonnast (</a:t>
            </a:r>
            <a:r>
              <a:rPr lang="et-EE" sz="2000" u="sng" dirty="0">
                <a:solidFill>
                  <a:srgbClr val="0563C1"/>
                </a:solidFill>
                <a:effectLst/>
                <a:latin typeface="Times New Roman" panose="02020603050405020304" pitchFamily="18" charset="0"/>
                <a:ea typeface="Calibri" panose="020F0502020204030204" pitchFamily="34" charset="0"/>
                <a:cs typeface="Arial" panose="020B0604020202020204" pitchFamily="34" charset="0"/>
                <a:hlinkClick r:id="rId3"/>
              </a:rPr>
              <a:t>https://pavlovia.org/</a:t>
            </a:r>
            <a:r>
              <a:rPr lang="et-EE" sz="2000" dirty="0">
                <a:effectLst/>
                <a:latin typeface="Times New Roman" panose="02020603050405020304" pitchFamily="18" charset="0"/>
                <a:ea typeface="Calibri" panose="020F0502020204030204" pitchFamily="34" charset="0"/>
              </a:rPr>
              <a:t>) üks veebikatse, laadida alla ja muuta selle parameetreid. </a:t>
            </a:r>
            <a:endParaRPr lang="et-EE" sz="2000" b="1" dirty="0">
              <a:latin typeface="Times New Roman" panose="02020603050405020304" pitchFamily="18" charset="0"/>
              <a:ea typeface="Calibri" panose="020F0502020204030204" pitchFamily="34" charset="0"/>
            </a:endParaRPr>
          </a:p>
          <a:p>
            <a:endParaRPr lang="et-EE" sz="2000" b="1" dirty="0">
              <a:latin typeface="Times New Roman" panose="02020603050405020304" pitchFamily="18" charset="0"/>
              <a:ea typeface="Calibri" panose="020F0502020204030204" pitchFamily="34" charset="0"/>
            </a:endParaRPr>
          </a:p>
          <a:p>
            <a:endParaRPr lang="et-EE" sz="2000" b="1" dirty="0">
              <a:latin typeface="Times New Roman" panose="02020603050405020304" pitchFamily="18" charset="0"/>
              <a:ea typeface="Calibri" panose="020F0502020204030204" pitchFamily="34" charset="0"/>
            </a:endParaRPr>
          </a:p>
          <a:p>
            <a:r>
              <a:rPr lang="et-EE" sz="2000" dirty="0">
                <a:effectLst/>
                <a:latin typeface="Times New Roman" panose="02020603050405020304" pitchFamily="18" charset="0"/>
                <a:ea typeface="Calibri" panose="020F0502020204030204" pitchFamily="34" charset="0"/>
                <a:cs typeface="Arial" panose="020B0604020202020204" pitchFamily="34" charset="0"/>
              </a:rPr>
              <a:t>Infokastikese ülesanne (3p)</a:t>
            </a:r>
            <a:endParaRPr lang="et-EE" sz="2000" dirty="0">
              <a:effectLst/>
              <a:latin typeface="Calibri" panose="020F0502020204030204" pitchFamily="34" charset="0"/>
              <a:ea typeface="Calibri" panose="020F0502020204030204" pitchFamily="34" charset="0"/>
              <a:cs typeface="Arial" panose="020B0604020202020204" pitchFamily="34" charset="0"/>
            </a:endParaRPr>
          </a:p>
          <a:p>
            <a:r>
              <a:rPr lang="et-EE" sz="2000" dirty="0">
                <a:effectLst/>
                <a:latin typeface="Times New Roman" panose="02020603050405020304" pitchFamily="18" charset="0"/>
                <a:ea typeface="Calibri" panose="020F0502020204030204" pitchFamily="34" charset="0"/>
                <a:cs typeface="Arial" panose="020B0604020202020204" pitchFamily="34" charset="0"/>
              </a:rPr>
              <a:t>Tingimuste tabeli seadistamise ülesanne (3p)</a:t>
            </a:r>
            <a:endParaRPr lang="et-EE" sz="2000" dirty="0">
              <a:effectLst/>
              <a:latin typeface="Calibri" panose="020F0502020204030204" pitchFamily="34" charset="0"/>
              <a:ea typeface="Calibri" panose="020F0502020204030204" pitchFamily="34" charset="0"/>
              <a:cs typeface="Arial" panose="020B0604020202020204" pitchFamily="34" charset="0"/>
            </a:endParaRPr>
          </a:p>
          <a:p>
            <a:r>
              <a:rPr lang="et-EE" sz="2000" dirty="0">
                <a:effectLst/>
                <a:latin typeface="Times New Roman" panose="02020603050405020304" pitchFamily="18" charset="0"/>
                <a:ea typeface="Calibri" panose="020F0502020204030204" pitchFamily="34" charset="0"/>
                <a:cs typeface="Arial" panose="020B0604020202020204" pitchFamily="34" charset="0"/>
              </a:rPr>
              <a:t>Lihtreaktsiooni katseosa</a:t>
            </a:r>
            <a:r>
              <a:rPr lang="et-EE" sz="2000" dirty="0">
                <a:latin typeface="Times New Roman" panose="02020603050405020304" pitchFamily="18" charset="0"/>
                <a:ea typeface="Calibri" panose="020F0502020204030204" pitchFamily="34" charset="0"/>
                <a:cs typeface="Arial" panose="020B0604020202020204" pitchFamily="34" charset="0"/>
              </a:rPr>
              <a:t> lisaine</a:t>
            </a:r>
            <a:r>
              <a:rPr lang="et-EE" sz="2000" dirty="0">
                <a:effectLst/>
                <a:latin typeface="Times New Roman" panose="02020603050405020304" pitchFamily="18" charset="0"/>
                <a:ea typeface="Calibri" panose="020F0502020204030204" pitchFamily="34" charset="0"/>
                <a:cs typeface="Arial" panose="020B0604020202020204" pitchFamily="34" charset="0"/>
              </a:rPr>
              <a:t> (3p)</a:t>
            </a:r>
            <a:endParaRPr lang="et-EE" sz="2000" dirty="0">
              <a:effectLst/>
              <a:latin typeface="Calibri" panose="020F0502020204030204" pitchFamily="34" charset="0"/>
              <a:ea typeface="Calibri" panose="020F0502020204030204" pitchFamily="34" charset="0"/>
              <a:cs typeface="Arial" panose="020B0604020202020204" pitchFamily="34" charset="0"/>
            </a:endParaRPr>
          </a:p>
          <a:p>
            <a:r>
              <a:rPr lang="et-EE" sz="2000" dirty="0" err="1">
                <a:effectLst/>
                <a:latin typeface="Times New Roman" panose="02020603050405020304" pitchFamily="18" charset="0"/>
                <a:ea typeface="Calibri" panose="020F0502020204030204" pitchFamily="34" charset="0"/>
                <a:cs typeface="Arial" panose="020B0604020202020204" pitchFamily="34" charset="0"/>
              </a:rPr>
              <a:t>Varia</a:t>
            </a:r>
            <a:r>
              <a:rPr lang="et-EE" sz="2000" dirty="0">
                <a:effectLst/>
                <a:latin typeface="Times New Roman" panose="02020603050405020304" pitchFamily="18" charset="0"/>
                <a:ea typeface="Calibri" panose="020F0502020204030204" pitchFamily="34" charset="0"/>
                <a:cs typeface="Arial" panose="020B0604020202020204" pitchFamily="34" charset="0"/>
              </a:rPr>
              <a:t> – dünaamiliselt muutuva komponendi ülesanne (1p)</a:t>
            </a:r>
            <a:endParaRPr lang="et-EE" sz="2000" dirty="0">
              <a:effectLst/>
              <a:latin typeface="Calibri" panose="020F0502020204030204" pitchFamily="34" charset="0"/>
              <a:ea typeface="Calibri" panose="020F0502020204030204" pitchFamily="34" charset="0"/>
              <a:cs typeface="Arial" panose="020B0604020202020204" pitchFamily="34" charset="0"/>
            </a:endParaRPr>
          </a:p>
          <a:p>
            <a:r>
              <a:rPr lang="et-EE" sz="2000" dirty="0">
                <a:effectLst/>
                <a:latin typeface="Times New Roman" panose="02020603050405020304" pitchFamily="18" charset="0"/>
                <a:ea typeface="Calibri" panose="020F0502020204030204" pitchFamily="34" charset="0"/>
              </a:rPr>
              <a:t> </a:t>
            </a:r>
            <a:endParaRPr lang="et-EE" sz="2000" dirty="0"/>
          </a:p>
        </p:txBody>
      </p:sp>
    </p:spTree>
    <p:extLst>
      <p:ext uri="{BB962C8B-B14F-4D97-AF65-F5344CB8AC3E}">
        <p14:creationId xmlns:p14="http://schemas.microsoft.com/office/powerpoint/2010/main" val="35051293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a:xfrm>
            <a:off x="1041400" y="365125"/>
            <a:ext cx="10515600" cy="1325563"/>
          </a:xfrm>
        </p:spPr>
        <p:txBody>
          <a:bodyPr>
            <a:normAutofit/>
          </a:bodyPr>
          <a:lstStyle/>
          <a:p>
            <a:r>
              <a:rPr lang="et-EE" b="1" dirty="0"/>
              <a:t>Laialdaselt kasutatud katseparadigmad</a:t>
            </a:r>
            <a:endParaRPr lang="en-GB" b="1" dirty="0"/>
          </a:p>
        </p:txBody>
      </p:sp>
      <p:pic>
        <p:nvPicPr>
          <p:cNvPr id="5" name="Picture 4">
            <a:extLst>
              <a:ext uri="{FF2B5EF4-FFF2-40B4-BE49-F238E27FC236}">
                <a16:creationId xmlns:a16="http://schemas.microsoft.com/office/drawing/2014/main" id="{CEFB7888-84F0-4745-B63C-390C4DD74728}"/>
              </a:ext>
            </a:extLst>
          </p:cNvPr>
          <p:cNvPicPr>
            <a:picLocks noChangeAspect="1"/>
          </p:cNvPicPr>
          <p:nvPr/>
        </p:nvPicPr>
        <p:blipFill>
          <a:blip r:embed="rId3"/>
          <a:stretch>
            <a:fillRect/>
          </a:stretch>
        </p:blipFill>
        <p:spPr>
          <a:xfrm>
            <a:off x="7841673" y="1928495"/>
            <a:ext cx="2505075" cy="3694986"/>
          </a:xfrm>
          <a:prstGeom prst="rect">
            <a:avLst/>
          </a:prstGeom>
        </p:spPr>
      </p:pic>
      <p:sp>
        <p:nvSpPr>
          <p:cNvPr id="7" name="Rectangle 6">
            <a:extLst>
              <a:ext uri="{FF2B5EF4-FFF2-40B4-BE49-F238E27FC236}">
                <a16:creationId xmlns:a16="http://schemas.microsoft.com/office/drawing/2014/main" id="{608E2018-7658-4E4E-A381-004F3FCC7F8C}"/>
              </a:ext>
            </a:extLst>
          </p:cNvPr>
          <p:cNvSpPr/>
          <p:nvPr/>
        </p:nvSpPr>
        <p:spPr>
          <a:xfrm>
            <a:off x="8088505" y="5846544"/>
            <a:ext cx="1830436" cy="646331"/>
          </a:xfrm>
          <a:prstGeom prst="rect">
            <a:avLst/>
          </a:prstGeom>
        </p:spPr>
        <p:txBody>
          <a:bodyPr wrap="none">
            <a:spAutoFit/>
          </a:bodyPr>
          <a:lstStyle/>
          <a:p>
            <a:pPr algn="ctr"/>
            <a:r>
              <a:rPr lang="en-GB" b="1" dirty="0"/>
              <a:t>Michael I. Posner</a:t>
            </a:r>
            <a:endParaRPr lang="et-EE" b="1" dirty="0"/>
          </a:p>
          <a:p>
            <a:pPr algn="ctr"/>
            <a:r>
              <a:rPr lang="et-EE" dirty="0"/>
              <a:t>(1963)</a:t>
            </a:r>
            <a:endParaRPr lang="en-GB" dirty="0"/>
          </a:p>
        </p:txBody>
      </p:sp>
      <p:pic>
        <p:nvPicPr>
          <p:cNvPr id="8" name="Picture 7" descr="Graphical user interface, application&#10;&#10;Description automatically generated">
            <a:extLst>
              <a:ext uri="{FF2B5EF4-FFF2-40B4-BE49-F238E27FC236}">
                <a16:creationId xmlns:a16="http://schemas.microsoft.com/office/drawing/2014/main" id="{DF22A26A-BADD-464D-9832-60763BEDBB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3362" y="2419639"/>
            <a:ext cx="5715000" cy="3219450"/>
          </a:xfrm>
          <a:prstGeom prst="rect">
            <a:avLst/>
          </a:prstGeom>
        </p:spPr>
      </p:pic>
    </p:spTree>
    <p:extLst>
      <p:ext uri="{BB962C8B-B14F-4D97-AF65-F5344CB8AC3E}">
        <p14:creationId xmlns:p14="http://schemas.microsoft.com/office/powerpoint/2010/main" val="11512751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A6A7A7-59C6-42CF-9344-FAEA081EEC16}"/>
              </a:ext>
            </a:extLst>
          </p:cNvPr>
          <p:cNvPicPr>
            <a:picLocks noChangeAspect="1"/>
          </p:cNvPicPr>
          <p:nvPr/>
        </p:nvPicPr>
        <p:blipFill>
          <a:blip r:embed="rId2"/>
          <a:stretch>
            <a:fillRect/>
          </a:stretch>
        </p:blipFill>
        <p:spPr>
          <a:xfrm>
            <a:off x="1832967" y="1428552"/>
            <a:ext cx="8526065" cy="4906060"/>
          </a:xfrm>
          <a:prstGeom prst="rect">
            <a:avLst/>
          </a:prstGeom>
        </p:spPr>
      </p:pic>
      <p:sp>
        <p:nvSpPr>
          <p:cNvPr id="4" name="TextBox 3">
            <a:extLst>
              <a:ext uri="{FF2B5EF4-FFF2-40B4-BE49-F238E27FC236}">
                <a16:creationId xmlns:a16="http://schemas.microsoft.com/office/drawing/2014/main" id="{E55DFADE-9B83-496E-A503-EFDE0D422811}"/>
              </a:ext>
            </a:extLst>
          </p:cNvPr>
          <p:cNvSpPr txBox="1"/>
          <p:nvPr/>
        </p:nvSpPr>
        <p:spPr>
          <a:xfrm>
            <a:off x="1832967" y="523388"/>
            <a:ext cx="4293419" cy="523220"/>
          </a:xfrm>
          <a:prstGeom prst="rect">
            <a:avLst/>
          </a:prstGeom>
          <a:noFill/>
        </p:spPr>
        <p:txBody>
          <a:bodyPr wrap="none" rtlCol="0">
            <a:spAutoFit/>
          </a:bodyPr>
          <a:lstStyle/>
          <a:p>
            <a:r>
              <a:rPr lang="et-EE" sz="2800" dirty="0" err="1"/>
              <a:t>fNIRS</a:t>
            </a:r>
            <a:r>
              <a:rPr lang="et-EE" sz="2800" dirty="0"/>
              <a:t> ja biotagasiside demo</a:t>
            </a:r>
            <a:endParaRPr lang="en-GB" sz="2800" dirty="0"/>
          </a:p>
        </p:txBody>
      </p:sp>
    </p:spTree>
    <p:extLst>
      <p:ext uri="{BB962C8B-B14F-4D97-AF65-F5344CB8AC3E}">
        <p14:creationId xmlns:p14="http://schemas.microsoft.com/office/powerpoint/2010/main" val="31912009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8BD66-7934-4395-ADEB-568084A49025}"/>
              </a:ext>
            </a:extLst>
          </p:cNvPr>
          <p:cNvSpPr>
            <a:spLocks noGrp="1"/>
          </p:cNvSpPr>
          <p:nvPr>
            <p:ph type="title"/>
          </p:nvPr>
        </p:nvSpPr>
        <p:spPr/>
        <p:txBody>
          <a:bodyPr/>
          <a:lstStyle/>
          <a:p>
            <a:r>
              <a:rPr lang="et-EE" dirty="0"/>
              <a:t>Ettekannete seminar</a:t>
            </a:r>
            <a:endParaRPr lang="en-GB" dirty="0"/>
          </a:p>
        </p:txBody>
      </p:sp>
      <p:sp>
        <p:nvSpPr>
          <p:cNvPr id="3" name="Content Placeholder 2">
            <a:extLst>
              <a:ext uri="{FF2B5EF4-FFF2-40B4-BE49-F238E27FC236}">
                <a16:creationId xmlns:a16="http://schemas.microsoft.com/office/drawing/2014/main" id="{B9253EEF-0FB0-4901-B453-8DF946BB4A6F}"/>
              </a:ext>
            </a:extLst>
          </p:cNvPr>
          <p:cNvSpPr>
            <a:spLocks noGrp="1"/>
          </p:cNvSpPr>
          <p:nvPr>
            <p:ph idx="1"/>
          </p:nvPr>
        </p:nvSpPr>
        <p:spPr>
          <a:xfrm>
            <a:off x="838200" y="1825625"/>
            <a:ext cx="9792855" cy="4351338"/>
          </a:xfrm>
        </p:spPr>
        <p:txBody>
          <a:bodyPr>
            <a:normAutofit/>
          </a:bodyPr>
          <a:lstStyle/>
          <a:p>
            <a:pPr marL="0" indent="0">
              <a:lnSpc>
                <a:spcPct val="107000"/>
              </a:lnSpc>
              <a:spcAft>
                <a:spcPts val="800"/>
              </a:spcAft>
              <a:buNone/>
            </a:pPr>
            <a:r>
              <a:rPr lang="et-EE" sz="2400" dirty="0">
                <a:effectLst/>
                <a:latin typeface="+mj-lt"/>
                <a:ea typeface="Calibri" panose="020F0502020204030204" pitchFamily="34" charset="0"/>
                <a:cs typeface="Arial" panose="020B0604020202020204" pitchFamily="34" charset="0"/>
              </a:rPr>
              <a:t>Valmista viimaseks kohtumiseks ette kursuse materjalidega seotud sisuline küsimus ja vasta sellele. Küsimuse ja vastuse esitamiseks kasuta </a:t>
            </a:r>
            <a:r>
              <a:rPr lang="et-EE" sz="2400" dirty="0" err="1">
                <a:effectLst/>
                <a:latin typeface="+mj-lt"/>
                <a:ea typeface="Calibri" panose="020F0502020204030204" pitchFamily="34" charset="0"/>
                <a:cs typeface="Arial" panose="020B0604020202020204" pitchFamily="34" charset="0"/>
              </a:rPr>
              <a:t>PsychoPy</a:t>
            </a:r>
            <a:r>
              <a:rPr lang="et-EE" sz="2400" dirty="0">
                <a:effectLst/>
                <a:latin typeface="+mj-lt"/>
                <a:ea typeface="Calibri" panose="020F0502020204030204" pitchFamily="34" charset="0"/>
                <a:cs typeface="Arial" panose="020B0604020202020204" pitchFamily="34" charset="0"/>
              </a:rPr>
              <a:t> programmi. Tegemist on loova ülesandega, milles võib kasutada väga erinevaid lähenemis, kuid programm peaks kasutama järgmisi komponente: pilti, dünaamiliselt muutuvat stiimulit (nt sõltuvalt ajast või ekraanivärskenduste arvust), tekstikomponenti, vastusekomponenti, heli, koodikomponenti, tingimuste failis muudetavat parameetrit, infokastikeses muudetavat parameetrit, vähemalt kaht rutiinielementi. </a:t>
            </a:r>
            <a:endParaRPr lang="en-GB" sz="2400" dirty="0">
              <a:effectLst/>
              <a:latin typeface="+mj-lt"/>
              <a:ea typeface="Calibri" panose="020F0502020204030204" pitchFamily="34" charset="0"/>
              <a:cs typeface="Arial" panose="020B0604020202020204" pitchFamily="34" charset="0"/>
            </a:endParaRPr>
          </a:p>
          <a:p>
            <a:pPr marL="0" indent="0">
              <a:buNone/>
            </a:pPr>
            <a:endParaRPr lang="en-GB" sz="3600" dirty="0">
              <a:latin typeface="+mj-lt"/>
            </a:endParaRPr>
          </a:p>
        </p:txBody>
      </p:sp>
    </p:spTree>
    <p:extLst>
      <p:ext uri="{BB962C8B-B14F-4D97-AF65-F5344CB8AC3E}">
        <p14:creationId xmlns:p14="http://schemas.microsoft.com/office/powerpoint/2010/main" val="28241765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C7DD7A-B08B-455B-A9DD-EEAB3F908516}"/>
              </a:ext>
            </a:extLst>
          </p:cNvPr>
          <p:cNvPicPr>
            <a:picLocks noChangeAspect="1"/>
          </p:cNvPicPr>
          <p:nvPr/>
        </p:nvPicPr>
        <p:blipFill>
          <a:blip r:embed="rId2"/>
          <a:stretch>
            <a:fillRect/>
          </a:stretch>
        </p:blipFill>
        <p:spPr>
          <a:xfrm>
            <a:off x="599524" y="2161308"/>
            <a:ext cx="10264681" cy="3485366"/>
          </a:xfrm>
          <a:prstGeom prst="rect">
            <a:avLst/>
          </a:prstGeom>
        </p:spPr>
      </p:pic>
      <p:pic>
        <p:nvPicPr>
          <p:cNvPr id="5" name="Picture 4">
            <a:extLst>
              <a:ext uri="{FF2B5EF4-FFF2-40B4-BE49-F238E27FC236}">
                <a16:creationId xmlns:a16="http://schemas.microsoft.com/office/drawing/2014/main" id="{53A0D418-38FD-47B4-8C67-13DCE4969818}"/>
              </a:ext>
            </a:extLst>
          </p:cNvPr>
          <p:cNvPicPr>
            <a:picLocks noChangeAspect="1"/>
          </p:cNvPicPr>
          <p:nvPr/>
        </p:nvPicPr>
        <p:blipFill>
          <a:blip r:embed="rId3"/>
          <a:stretch>
            <a:fillRect/>
          </a:stretch>
        </p:blipFill>
        <p:spPr>
          <a:xfrm>
            <a:off x="275413" y="876364"/>
            <a:ext cx="5820587" cy="1133633"/>
          </a:xfrm>
          <a:prstGeom prst="rect">
            <a:avLst/>
          </a:prstGeom>
        </p:spPr>
      </p:pic>
    </p:spTree>
    <p:extLst>
      <p:ext uri="{BB962C8B-B14F-4D97-AF65-F5344CB8AC3E}">
        <p14:creationId xmlns:p14="http://schemas.microsoft.com/office/powerpoint/2010/main" val="31628196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TotalTime>
  <Words>4470</Words>
  <Application>Microsoft Office PowerPoint</Application>
  <PresentationFormat>Widescreen</PresentationFormat>
  <Paragraphs>557</Paragraphs>
  <Slides>101</Slides>
  <Notes>43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101</vt:i4>
      </vt:variant>
    </vt:vector>
  </HeadingPairs>
  <TitlesOfParts>
    <vt:vector size="117" baseType="lpstr">
      <vt:lpstr>AdvP6960</vt:lpstr>
      <vt:lpstr>AdvP696A</vt:lpstr>
      <vt:lpstr>AdvP6975</vt:lpstr>
      <vt:lpstr>AdvP70E4</vt:lpstr>
      <vt:lpstr>Arial</vt:lpstr>
      <vt:lpstr>Calibri</vt:lpstr>
      <vt:lpstr>Calibri Light</vt:lpstr>
      <vt:lpstr>OfficinaSansStd-Bold</vt:lpstr>
      <vt:lpstr>OfficinaSansStd-Book</vt:lpstr>
      <vt:lpstr>Open Sans</vt:lpstr>
      <vt:lpstr>Roboto</vt:lpstr>
      <vt:lpstr>StoneSansStd-Semibold</vt:lpstr>
      <vt:lpstr>StoneSerifStd-Medium</vt:lpstr>
      <vt:lpstr>StoneSerifStd-MediumItalic</vt:lpstr>
      <vt:lpstr>Times New Roman</vt:lpstr>
      <vt:lpstr>Office Theme</vt:lpstr>
      <vt:lpstr> Ülevaade psühhofüsioloogiliste meetodite õpetamise kogemusest</vt:lpstr>
      <vt:lpstr>Eesmärgid</vt:lpstr>
      <vt:lpstr>Eesmärgid</vt:lpstr>
      <vt:lpstr>Valik õpiväljundeid</vt:lpstr>
      <vt:lpstr>Kursuse hinde kujunemine</vt:lpstr>
      <vt:lpstr>Miks mitte eristav hindamine?</vt:lpstr>
      <vt:lpstr>PowerPoint Presentation</vt:lpstr>
      <vt:lpstr>Sissejuhatus psühhofüsioloogia rakendustesse</vt:lpstr>
      <vt:lpstr>PowerPoint Presentation</vt:lpstr>
      <vt:lpstr>PowerPoint Presentation</vt:lpstr>
      <vt:lpstr>PowerPoint Presentation</vt:lpstr>
      <vt:lpstr>Psühhofüsioloogia (definitsioon)</vt:lpstr>
      <vt:lpstr>PowerPoint Presentation</vt:lpstr>
      <vt:lpstr>Laialdaselt kasutatud katseparadigmad</vt:lpstr>
      <vt:lpstr>PowerPoint Presentation</vt:lpstr>
      <vt:lpstr>PowerPoint Presentation</vt:lpstr>
      <vt:lpstr>PowerPoint Presentation</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Sissejuhatus psühhofüsioloogia rakendustesse</vt:lpstr>
      <vt:lpstr>PowerPoint Presentation</vt:lpstr>
      <vt:lpstr>Milleks EEG?</vt:lpstr>
      <vt:lpstr>PowerPoint Presentation</vt:lpstr>
      <vt:lpstr>Mis on EEG? </vt:lpstr>
      <vt:lpstr>EEG sündmuspotentsiaalid</vt:lpstr>
      <vt:lpstr>Eeltöötlus</vt:lpstr>
      <vt:lpstr>Eeltöötlus</vt:lpstr>
      <vt:lpstr>Ülevaade EEG signaali eeltöötlusest</vt:lpstr>
      <vt:lpstr>Silmaliigutused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Demod OpenVibe’is</vt:lpstr>
      <vt:lpstr>PowerPoint Presentation</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fNIRS ehk fotopletüsmograaf steroididel</vt:lpstr>
      <vt:lpstr>fNIRS ehk fotopletüsmograaf steroididel</vt:lpstr>
      <vt:lpstr>PowerPoint Presentation</vt:lpstr>
      <vt:lpstr>Laialdaselt kasutatud katseparadigmad</vt:lpstr>
      <vt:lpstr>PowerPoint Presentation</vt:lpstr>
      <vt:lpstr>Ettekannete seminar</vt:lpstr>
      <vt:lpstr>PowerPoint Presentation</vt:lpstr>
      <vt:lpstr>Kuidas läks?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Naar</dc:creator>
  <cp:lastModifiedBy>Richard Naar</cp:lastModifiedBy>
  <cp:revision>59</cp:revision>
  <dcterms:created xsi:type="dcterms:W3CDTF">2021-10-11T08:19:41Z</dcterms:created>
  <dcterms:modified xsi:type="dcterms:W3CDTF">2021-10-15T15:18:54Z</dcterms:modified>
</cp:coreProperties>
</file>